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301" r:id="rId3"/>
    <p:sldId id="260" r:id="rId4"/>
    <p:sldId id="265" r:id="rId5"/>
    <p:sldId id="258" r:id="rId6"/>
    <p:sldId id="257" r:id="rId7"/>
    <p:sldId id="259" r:id="rId8"/>
    <p:sldId id="264" r:id="rId9"/>
    <p:sldId id="282" r:id="rId10"/>
    <p:sldId id="295" r:id="rId11"/>
    <p:sldId id="273" r:id="rId12"/>
    <p:sldId id="298" r:id="rId13"/>
    <p:sldId id="303" r:id="rId14"/>
    <p:sldId id="296" r:id="rId15"/>
    <p:sldId id="297" r:id="rId16"/>
    <p:sldId id="300" r:id="rId17"/>
    <p:sldId id="302" r:id="rId18"/>
    <p:sldId id="262" r:id="rId19"/>
    <p:sldId id="270" r:id="rId20"/>
    <p:sldId id="275" r:id="rId21"/>
    <p:sldId id="277" r:id="rId22"/>
    <p:sldId id="266" r:id="rId23"/>
  </p:sldIdLst>
  <p:sldSz cx="9144000" cy="5143500" type="screen16x9"/>
  <p:notesSz cx="6858000" cy="9144000"/>
  <p:embeddedFontLst>
    <p:embeddedFont>
      <p:font typeface="Encode Sans Semi Condensed SemiBold" panose="00000706000000000000" charset="0"/>
      <p:regular r:id="rId25"/>
      <p:bold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Karla Regular" panose="020B0604020202020204" charset="0"/>
      <p:regular r:id="rId31"/>
      <p:bold r:id="rId32"/>
      <p:italic r:id="rId33"/>
      <p:boldItalic r:id="rId34"/>
    </p:embeddedFont>
    <p:embeddedFont>
      <p:font typeface="Bahnschrift SemiBold" panose="020B0502040204020203" pitchFamily="34" charset="0"/>
      <p:bold r:id="rId35"/>
    </p:embeddedFont>
    <p:embeddedFont>
      <p:font typeface="Encode Sans Semi Condensed" panose="020B0604020202020204" charset="0"/>
      <p:regular r:id="rId36"/>
      <p:bold r:id="rId37"/>
    </p:embeddedFont>
    <p:embeddedFont>
      <p:font typeface="Karla" panose="020B060402020202020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DCB9D59-69F8-46E7-B739-A3151CC0AA3B}">
  <a:tblStyle styleId="{4DCB9D59-69F8-46E7-B739-A3151CC0AA3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47F7DE9-F4C2-458F-8EB7-42D98BDDBDD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4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media/image1.jpg>
</file>

<file path=ppt/media/image2.jpg>
</file>

<file path=ppt/media/image3.jpg>
</file>

<file path=ppt/media/image4.png>
</file>

<file path=ppt/media/image5.jpg>
</file>

<file path=ppt/media/image6.jp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56323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895b6996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895b6996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90061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895b6996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895b6996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185722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54311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67456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895b6996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895b6996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896194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895b6996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895b6996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74458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895b6996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895b6996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82489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895b69969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895b69969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4" y="-4"/>
            <a:ext cx="9162955" cy="5148516"/>
          </a:xfrm>
          <a:custGeom>
            <a:avLst/>
            <a:gdLst/>
            <a:ahLst/>
            <a:cxnLst/>
            <a:rect l="l" t="t" r="r" b="b"/>
            <a:pathLst>
              <a:path w="4014438" h="2258121" extrusionOk="0">
                <a:moveTo>
                  <a:pt x="3432199" y="0"/>
                </a:moveTo>
                <a:cubicBezTo>
                  <a:pt x="3485662" y="101239"/>
                  <a:pt x="3541529" y="221045"/>
                  <a:pt x="3606618" y="360589"/>
                </a:cubicBezTo>
                <a:cubicBezTo>
                  <a:pt x="3810894" y="798685"/>
                  <a:pt x="3924532" y="1042395"/>
                  <a:pt x="3839685" y="1275525"/>
                </a:cubicBezTo>
                <a:cubicBezTo>
                  <a:pt x="3754838" y="1508656"/>
                  <a:pt x="3511128" y="1622293"/>
                  <a:pt x="3073032" y="1826591"/>
                </a:cubicBezTo>
                <a:cubicBezTo>
                  <a:pt x="2634936" y="2030888"/>
                  <a:pt x="2391226" y="2144401"/>
                  <a:pt x="2158096" y="2059658"/>
                </a:cubicBezTo>
                <a:cubicBezTo>
                  <a:pt x="1924966" y="1974916"/>
                  <a:pt x="1811306" y="1731101"/>
                  <a:pt x="1607030" y="1293005"/>
                </a:cubicBezTo>
                <a:cubicBezTo>
                  <a:pt x="1402754" y="854908"/>
                  <a:pt x="1289095" y="611199"/>
                  <a:pt x="1373942" y="378068"/>
                </a:cubicBezTo>
                <a:cubicBezTo>
                  <a:pt x="1432005" y="218536"/>
                  <a:pt x="1564481" y="114955"/>
                  <a:pt x="1782682" y="0"/>
                </a:cubicBezTo>
                <a:lnTo>
                  <a:pt x="0" y="0"/>
                </a:lnTo>
                <a:lnTo>
                  <a:pt x="0" y="2258122"/>
                </a:lnTo>
                <a:lnTo>
                  <a:pt x="4014439" y="2258122"/>
                </a:lnTo>
                <a:lnTo>
                  <a:pt x="4014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 rot="-1181051">
            <a:off x="3612827" y="-661443"/>
            <a:ext cx="5242557" cy="5242352"/>
          </a:xfrm>
          <a:custGeom>
            <a:avLst/>
            <a:gdLst/>
            <a:ahLst/>
            <a:cxnLst/>
            <a:rect l="l" t="t" r="r" b="b"/>
            <a:pathLst>
              <a:path w="1376904" h="1376850" extrusionOk="0">
                <a:moveTo>
                  <a:pt x="942939" y="1234196"/>
                </a:moveTo>
                <a:cubicBezTo>
                  <a:pt x="1182091" y="1122691"/>
                  <a:pt x="1315111" y="1060655"/>
                  <a:pt x="1361424" y="933406"/>
                </a:cubicBezTo>
                <a:cubicBezTo>
                  <a:pt x="1407736" y="806157"/>
                  <a:pt x="1345722" y="673115"/>
                  <a:pt x="1234195" y="433964"/>
                </a:cubicBezTo>
                <a:cubicBezTo>
                  <a:pt x="1122669" y="194812"/>
                  <a:pt x="1060654" y="61792"/>
                  <a:pt x="933405" y="15479"/>
                </a:cubicBezTo>
                <a:cubicBezTo>
                  <a:pt x="806156" y="-30833"/>
                  <a:pt x="673115" y="31202"/>
                  <a:pt x="433963" y="142645"/>
                </a:cubicBezTo>
                <a:cubicBezTo>
                  <a:pt x="194811" y="254087"/>
                  <a:pt x="61791" y="316186"/>
                  <a:pt x="15478" y="443456"/>
                </a:cubicBezTo>
                <a:cubicBezTo>
                  <a:pt x="-30834" y="570726"/>
                  <a:pt x="31202" y="703746"/>
                  <a:pt x="142707" y="942877"/>
                </a:cubicBezTo>
                <a:cubicBezTo>
                  <a:pt x="254212" y="1182008"/>
                  <a:pt x="316248" y="1315049"/>
                  <a:pt x="443518" y="1361362"/>
                </a:cubicBezTo>
                <a:cubicBezTo>
                  <a:pt x="570788" y="1407674"/>
                  <a:pt x="703808" y="1345722"/>
                  <a:pt x="942939" y="1234196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4400" y="2783675"/>
            <a:ext cx="5396700" cy="144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1831963" y="248075"/>
            <a:ext cx="5480078" cy="5479863"/>
          </a:xfrm>
          <a:custGeom>
            <a:avLst/>
            <a:gdLst/>
            <a:ahLst/>
            <a:cxnLst/>
            <a:rect l="l" t="t" r="r" b="b"/>
            <a:pathLst>
              <a:path w="1376904" h="1376850" extrusionOk="0">
                <a:moveTo>
                  <a:pt x="942939" y="1234196"/>
                </a:moveTo>
                <a:cubicBezTo>
                  <a:pt x="1182091" y="1122691"/>
                  <a:pt x="1315111" y="1060655"/>
                  <a:pt x="1361424" y="933406"/>
                </a:cubicBezTo>
                <a:cubicBezTo>
                  <a:pt x="1407736" y="806157"/>
                  <a:pt x="1345722" y="673115"/>
                  <a:pt x="1234195" y="433964"/>
                </a:cubicBezTo>
                <a:cubicBezTo>
                  <a:pt x="1122669" y="194812"/>
                  <a:pt x="1060654" y="61792"/>
                  <a:pt x="933405" y="15479"/>
                </a:cubicBezTo>
                <a:cubicBezTo>
                  <a:pt x="806156" y="-30833"/>
                  <a:pt x="673115" y="31202"/>
                  <a:pt x="433963" y="142645"/>
                </a:cubicBezTo>
                <a:cubicBezTo>
                  <a:pt x="194811" y="254087"/>
                  <a:pt x="61791" y="316186"/>
                  <a:pt x="15478" y="443456"/>
                </a:cubicBezTo>
                <a:cubicBezTo>
                  <a:pt x="-30834" y="570726"/>
                  <a:pt x="31202" y="703746"/>
                  <a:pt x="142707" y="942877"/>
                </a:cubicBezTo>
                <a:cubicBezTo>
                  <a:pt x="254212" y="1182008"/>
                  <a:pt x="316248" y="1315049"/>
                  <a:pt x="443518" y="1361362"/>
                </a:cubicBezTo>
                <a:cubicBezTo>
                  <a:pt x="570788" y="1407674"/>
                  <a:pt x="703808" y="1345722"/>
                  <a:pt x="942939" y="1234196"/>
                </a:cubicBez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14;p3"/>
          <p:cNvGrpSpPr/>
          <p:nvPr/>
        </p:nvGrpSpPr>
        <p:grpSpPr>
          <a:xfrm>
            <a:off x="-85" y="1433"/>
            <a:ext cx="9144087" cy="5143548"/>
            <a:chOff x="32524" y="4599878"/>
            <a:chExt cx="4014438" cy="2258121"/>
          </a:xfrm>
        </p:grpSpPr>
        <p:sp>
          <p:nvSpPr>
            <p:cNvPr id="15" name="Google Shape;15;p3"/>
            <p:cNvSpPr/>
            <p:nvPr/>
          </p:nvSpPr>
          <p:spPr>
            <a:xfrm>
              <a:off x="32524" y="6104602"/>
              <a:ext cx="384717" cy="753397"/>
            </a:xfrm>
            <a:custGeom>
              <a:avLst/>
              <a:gdLst/>
              <a:ahLst/>
              <a:cxnLst/>
              <a:rect l="l" t="t" r="r" b="b"/>
              <a:pathLst>
                <a:path w="384717" h="753397" extrusionOk="0">
                  <a:moveTo>
                    <a:pt x="98270" y="213079"/>
                  </a:moveTo>
                  <a:cubicBezTo>
                    <a:pt x="62307" y="136115"/>
                    <a:pt x="29376" y="65507"/>
                    <a:pt x="0" y="0"/>
                  </a:cubicBezTo>
                  <a:lnTo>
                    <a:pt x="0" y="753397"/>
                  </a:lnTo>
                  <a:lnTo>
                    <a:pt x="384717" y="753397"/>
                  </a:lnTo>
                  <a:cubicBezTo>
                    <a:pt x="292469" y="629640"/>
                    <a:pt x="209462" y="451666"/>
                    <a:pt x="98270" y="2130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32524" y="4599878"/>
              <a:ext cx="4014438" cy="2258121"/>
            </a:xfrm>
            <a:custGeom>
              <a:avLst/>
              <a:gdLst/>
              <a:ahLst/>
              <a:cxnLst/>
              <a:rect l="l" t="t" r="r" b="b"/>
              <a:pathLst>
                <a:path w="4014438" h="2258121" extrusionOk="0">
                  <a:moveTo>
                    <a:pt x="0" y="0"/>
                  </a:moveTo>
                  <a:lnTo>
                    <a:pt x="0" y="663951"/>
                  </a:lnTo>
                  <a:cubicBezTo>
                    <a:pt x="122942" y="548013"/>
                    <a:pt x="321322" y="455472"/>
                    <a:pt x="605950" y="322744"/>
                  </a:cubicBezTo>
                  <a:cubicBezTo>
                    <a:pt x="1022867" y="128295"/>
                    <a:pt x="1254763" y="20197"/>
                    <a:pt x="1476624" y="100946"/>
                  </a:cubicBezTo>
                  <a:cubicBezTo>
                    <a:pt x="1698484" y="181695"/>
                    <a:pt x="1806602" y="413613"/>
                    <a:pt x="2000947" y="830508"/>
                  </a:cubicBezTo>
                  <a:cubicBezTo>
                    <a:pt x="2195292" y="1247404"/>
                    <a:pt x="2303493" y="1479321"/>
                    <a:pt x="2222745" y="1701161"/>
                  </a:cubicBezTo>
                  <a:cubicBezTo>
                    <a:pt x="2141996" y="1923000"/>
                    <a:pt x="1910099" y="2031160"/>
                    <a:pt x="1493204" y="2225567"/>
                  </a:cubicBezTo>
                  <a:lnTo>
                    <a:pt x="1423370" y="2258122"/>
                  </a:lnTo>
                  <a:lnTo>
                    <a:pt x="4014439" y="2258122"/>
                  </a:lnTo>
                  <a:lnTo>
                    <a:pt x="4014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3422975" y="2718475"/>
            <a:ext cx="5035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3422975" y="3883175"/>
            <a:ext cx="5035200" cy="34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-24532" y="-11"/>
            <a:ext cx="9193063" cy="5148516"/>
          </a:xfrm>
          <a:custGeom>
            <a:avLst/>
            <a:gdLst/>
            <a:ahLst/>
            <a:cxnLst/>
            <a:rect l="l" t="t" r="r" b="b"/>
            <a:pathLst>
              <a:path w="4014438" h="2258121" extrusionOk="0">
                <a:moveTo>
                  <a:pt x="0" y="0"/>
                </a:moveTo>
                <a:lnTo>
                  <a:pt x="0" y="2258122"/>
                </a:lnTo>
                <a:lnTo>
                  <a:pt x="1342328" y="2258122"/>
                </a:lnTo>
                <a:cubicBezTo>
                  <a:pt x="1250100" y="2134365"/>
                  <a:pt x="1167094" y="1956391"/>
                  <a:pt x="1055881" y="1717804"/>
                </a:cubicBezTo>
                <a:cubicBezTo>
                  <a:pt x="861432" y="1300908"/>
                  <a:pt x="753335" y="1068991"/>
                  <a:pt x="834083" y="847151"/>
                </a:cubicBezTo>
                <a:cubicBezTo>
                  <a:pt x="914832" y="625312"/>
                  <a:pt x="1146729" y="517152"/>
                  <a:pt x="1563624" y="322744"/>
                </a:cubicBezTo>
                <a:cubicBezTo>
                  <a:pt x="1980519" y="128337"/>
                  <a:pt x="2212437" y="20198"/>
                  <a:pt x="2434297" y="100946"/>
                </a:cubicBezTo>
                <a:cubicBezTo>
                  <a:pt x="2656158" y="181695"/>
                  <a:pt x="2764276" y="413613"/>
                  <a:pt x="2958684" y="830508"/>
                </a:cubicBezTo>
                <a:cubicBezTo>
                  <a:pt x="3153091" y="1247403"/>
                  <a:pt x="3261230" y="1479321"/>
                  <a:pt x="3180481" y="1701160"/>
                </a:cubicBezTo>
                <a:cubicBezTo>
                  <a:pt x="3099732" y="1923000"/>
                  <a:pt x="2867836" y="2031160"/>
                  <a:pt x="2450940" y="2225567"/>
                </a:cubicBezTo>
                <a:lnTo>
                  <a:pt x="2380981" y="2258122"/>
                </a:lnTo>
                <a:lnTo>
                  <a:pt x="4014439" y="2258122"/>
                </a:lnTo>
                <a:lnTo>
                  <a:pt x="4014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1076700" y="2161800"/>
            <a:ext cx="6990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06400" algn="ctr" rtl="0">
              <a:spcBef>
                <a:spcPts val="0"/>
              </a:spcBef>
              <a:spcAft>
                <a:spcPts val="0"/>
              </a:spcAft>
              <a:buSzPts val="2800"/>
              <a:buFont typeface="Karla Regular"/>
              <a:buChar char="▪"/>
              <a:defRPr sz="2800">
                <a:latin typeface="Karla Regular"/>
                <a:ea typeface="Karla Regular"/>
                <a:cs typeface="Karla Regular"/>
                <a:sym typeface="Karla Regular"/>
              </a:defRPr>
            </a:lvl1pPr>
            <a:lvl2pPr marL="914400" lvl="1" indent="-406400" algn="ctr" rtl="0">
              <a:spcBef>
                <a:spcPts val="600"/>
              </a:spcBef>
              <a:spcAft>
                <a:spcPts val="0"/>
              </a:spcAft>
              <a:buSzPts val="2800"/>
              <a:buFont typeface="Karla Regular"/>
              <a:buChar char="▫"/>
              <a:defRPr sz="2800">
                <a:latin typeface="Karla Regular"/>
                <a:ea typeface="Karla Regular"/>
                <a:cs typeface="Karla Regular"/>
                <a:sym typeface="Karla Regular"/>
              </a:defRPr>
            </a:lvl2pPr>
            <a:lvl3pPr marL="1371600" lvl="2" indent="-406400" algn="ctr" rtl="0">
              <a:spcBef>
                <a:spcPts val="600"/>
              </a:spcBef>
              <a:spcAft>
                <a:spcPts val="0"/>
              </a:spcAft>
              <a:buSzPts val="2800"/>
              <a:buFont typeface="Karla Regular"/>
              <a:buChar char="▫"/>
              <a:defRPr sz="2800">
                <a:latin typeface="Karla Regular"/>
                <a:ea typeface="Karla Regular"/>
                <a:cs typeface="Karla Regular"/>
                <a:sym typeface="Karla Regular"/>
              </a:defRPr>
            </a:lvl3pPr>
            <a:lvl4pPr marL="1828800" lvl="3" indent="-406400" algn="ctr" rtl="0">
              <a:spcBef>
                <a:spcPts val="600"/>
              </a:spcBef>
              <a:spcAft>
                <a:spcPts val="0"/>
              </a:spcAft>
              <a:buSzPts val="2800"/>
              <a:buFont typeface="Karla Regular"/>
              <a:buChar char="▫"/>
              <a:defRPr sz="2800">
                <a:latin typeface="Karla Regular"/>
                <a:ea typeface="Karla Regular"/>
                <a:cs typeface="Karla Regular"/>
                <a:sym typeface="Karla Regular"/>
              </a:defRPr>
            </a:lvl4pPr>
            <a:lvl5pPr marL="2286000" lvl="4" indent="-406400" algn="ctr" rtl="0">
              <a:spcBef>
                <a:spcPts val="600"/>
              </a:spcBef>
              <a:spcAft>
                <a:spcPts val="0"/>
              </a:spcAft>
              <a:buSzPts val="2800"/>
              <a:buFont typeface="Karla Regular"/>
              <a:buChar char="▫"/>
              <a:defRPr sz="2800">
                <a:latin typeface="Karla Regular"/>
                <a:ea typeface="Karla Regular"/>
                <a:cs typeface="Karla Regular"/>
                <a:sym typeface="Karla Regular"/>
              </a:defRPr>
            </a:lvl5pPr>
            <a:lvl6pPr marL="2743200" lvl="5" indent="-406400" algn="ctr" rtl="0">
              <a:spcBef>
                <a:spcPts val="600"/>
              </a:spcBef>
              <a:spcAft>
                <a:spcPts val="0"/>
              </a:spcAft>
              <a:buSzPts val="2800"/>
              <a:buFont typeface="Karla Regular"/>
              <a:buChar char="▫"/>
              <a:defRPr sz="2800">
                <a:latin typeface="Karla Regular"/>
                <a:ea typeface="Karla Regular"/>
                <a:cs typeface="Karla Regular"/>
                <a:sym typeface="Karla Regular"/>
              </a:defRPr>
            </a:lvl6pPr>
            <a:lvl7pPr marL="3200400" lvl="6" indent="-406400" algn="ctr" rtl="0">
              <a:spcBef>
                <a:spcPts val="600"/>
              </a:spcBef>
              <a:spcAft>
                <a:spcPts val="0"/>
              </a:spcAft>
              <a:buSzPts val="2800"/>
              <a:buFont typeface="Karla Regular"/>
              <a:buChar char="▫"/>
              <a:defRPr sz="2800">
                <a:latin typeface="Karla Regular"/>
                <a:ea typeface="Karla Regular"/>
                <a:cs typeface="Karla Regular"/>
                <a:sym typeface="Karla Regular"/>
              </a:defRPr>
            </a:lvl7pPr>
            <a:lvl8pPr marL="3657600" lvl="7" indent="-406400" algn="ctr" rtl="0">
              <a:spcBef>
                <a:spcPts val="600"/>
              </a:spcBef>
              <a:spcAft>
                <a:spcPts val="0"/>
              </a:spcAft>
              <a:buSzPts val="2800"/>
              <a:buFont typeface="Karla Regular"/>
              <a:buChar char="▫"/>
              <a:defRPr sz="2800">
                <a:latin typeface="Karla Regular"/>
                <a:ea typeface="Karla Regular"/>
                <a:cs typeface="Karla Regular"/>
                <a:sym typeface="Karla Regular"/>
              </a:defRPr>
            </a:lvl8pPr>
            <a:lvl9pPr marL="4114800" lvl="8" indent="-406400" algn="ctr">
              <a:spcBef>
                <a:spcPts val="600"/>
              </a:spcBef>
              <a:spcAft>
                <a:spcPts val="600"/>
              </a:spcAft>
              <a:buSzPts val="2800"/>
              <a:buFont typeface="Karla Regular"/>
              <a:buChar char="▫"/>
              <a:defRPr sz="2800">
                <a:latin typeface="Karla Regular"/>
                <a:ea typeface="Karla Regular"/>
                <a:cs typeface="Karla Regular"/>
                <a:sym typeface="Karla Regular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4362962" y="1295124"/>
            <a:ext cx="418075" cy="3429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Encode Sans Semi Condensed"/>
              </a:rPr>
              <a:t>“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6"/>
          <p:cNvGrpSpPr/>
          <p:nvPr/>
        </p:nvGrpSpPr>
        <p:grpSpPr>
          <a:xfrm>
            <a:off x="-41" y="0"/>
            <a:ext cx="9144088" cy="5143548"/>
            <a:chOff x="8145036" y="0"/>
            <a:chExt cx="4014438" cy="2258121"/>
          </a:xfrm>
        </p:grpSpPr>
        <p:sp>
          <p:nvSpPr>
            <p:cNvPr id="31" name="Google Shape;31;p6"/>
            <p:cNvSpPr/>
            <p:nvPr/>
          </p:nvSpPr>
          <p:spPr>
            <a:xfrm>
              <a:off x="8145036" y="0"/>
              <a:ext cx="4014376" cy="2258121"/>
            </a:xfrm>
            <a:custGeom>
              <a:avLst/>
              <a:gdLst/>
              <a:ahLst/>
              <a:cxnLst/>
              <a:rect l="l" t="t" r="r" b="b"/>
              <a:pathLst>
                <a:path w="4014376" h="2258121" extrusionOk="0">
                  <a:moveTo>
                    <a:pt x="2148603" y="1774988"/>
                  </a:moveTo>
                  <a:cubicBezTo>
                    <a:pt x="1965654" y="1382640"/>
                    <a:pt x="1863892" y="1164459"/>
                    <a:pt x="1939873" y="955604"/>
                  </a:cubicBezTo>
                  <a:cubicBezTo>
                    <a:pt x="2015855" y="746748"/>
                    <a:pt x="2234119" y="645049"/>
                    <a:pt x="2626468" y="462162"/>
                  </a:cubicBezTo>
                  <a:cubicBezTo>
                    <a:pt x="3018816" y="279275"/>
                    <a:pt x="3236997" y="177451"/>
                    <a:pt x="3445831" y="253432"/>
                  </a:cubicBezTo>
                  <a:cubicBezTo>
                    <a:pt x="3654666" y="329414"/>
                    <a:pt x="3756386" y="547678"/>
                    <a:pt x="3939272" y="940006"/>
                  </a:cubicBezTo>
                  <a:cubicBezTo>
                    <a:pt x="3966182" y="997693"/>
                    <a:pt x="3991294" y="1051574"/>
                    <a:pt x="4014377" y="1102256"/>
                  </a:cubicBezTo>
                  <a:lnTo>
                    <a:pt x="4014377" y="0"/>
                  </a:lnTo>
                  <a:lnTo>
                    <a:pt x="0" y="0"/>
                  </a:lnTo>
                  <a:lnTo>
                    <a:pt x="0" y="2258122"/>
                  </a:lnTo>
                  <a:lnTo>
                    <a:pt x="2400007" y="2258122"/>
                  </a:lnTo>
                  <a:cubicBezTo>
                    <a:pt x="2320283" y="2143125"/>
                    <a:pt x="2245932" y="1983697"/>
                    <a:pt x="2148603" y="177498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6"/>
            <p:cNvSpPr/>
            <p:nvPr/>
          </p:nvSpPr>
          <p:spPr>
            <a:xfrm>
              <a:off x="11595195" y="1947441"/>
              <a:ext cx="564279" cy="310680"/>
            </a:xfrm>
            <a:custGeom>
              <a:avLst/>
              <a:gdLst/>
              <a:ahLst/>
              <a:cxnLst/>
              <a:rect l="l" t="t" r="r" b="b"/>
              <a:pathLst>
                <a:path w="564279" h="310680" extrusionOk="0">
                  <a:moveTo>
                    <a:pt x="11332" y="305390"/>
                  </a:moveTo>
                  <a:lnTo>
                    <a:pt x="0" y="310680"/>
                  </a:lnTo>
                  <a:lnTo>
                    <a:pt x="564279" y="310680"/>
                  </a:lnTo>
                  <a:lnTo>
                    <a:pt x="564279" y="0"/>
                  </a:lnTo>
                  <a:cubicBezTo>
                    <a:pt x="447610" y="101929"/>
                    <a:pt x="266229" y="186525"/>
                    <a:pt x="11332" y="3053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15625" y="1243638"/>
            <a:ext cx="4239300" cy="48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015791" y="1865257"/>
            <a:ext cx="4239300" cy="203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▫"/>
              <a:defRPr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▫"/>
              <a:defRPr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▫"/>
              <a:defRPr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▫"/>
              <a:defRPr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▫"/>
              <a:defRPr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▫"/>
              <a:defRPr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▫"/>
              <a:defRPr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▫"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9162955" cy="5142871"/>
          </a:xfrm>
          <a:custGeom>
            <a:avLst/>
            <a:gdLst/>
            <a:ahLst/>
            <a:cxnLst/>
            <a:rect l="l" t="t" r="r" b="b"/>
            <a:pathLst>
              <a:path w="4014438" h="2258121" extrusionOk="0">
                <a:moveTo>
                  <a:pt x="0" y="0"/>
                </a:moveTo>
                <a:lnTo>
                  <a:pt x="0" y="859550"/>
                </a:lnTo>
                <a:cubicBezTo>
                  <a:pt x="107156" y="629849"/>
                  <a:pt x="169234" y="501429"/>
                  <a:pt x="293807" y="456015"/>
                </a:cubicBezTo>
                <a:cubicBezTo>
                  <a:pt x="421056" y="409807"/>
                  <a:pt x="554076" y="471801"/>
                  <a:pt x="793228" y="583348"/>
                </a:cubicBezTo>
                <a:cubicBezTo>
                  <a:pt x="1032380" y="694895"/>
                  <a:pt x="1165400" y="756889"/>
                  <a:pt x="1211713" y="884159"/>
                </a:cubicBezTo>
                <a:cubicBezTo>
                  <a:pt x="1258025" y="1011430"/>
                  <a:pt x="1196010" y="1144450"/>
                  <a:pt x="1084484" y="1383581"/>
                </a:cubicBezTo>
                <a:cubicBezTo>
                  <a:pt x="972958" y="1622712"/>
                  <a:pt x="910943" y="1755753"/>
                  <a:pt x="783694" y="1802086"/>
                </a:cubicBezTo>
                <a:cubicBezTo>
                  <a:pt x="656444" y="1848419"/>
                  <a:pt x="523404" y="1786321"/>
                  <a:pt x="284356" y="1674774"/>
                </a:cubicBezTo>
                <a:cubicBezTo>
                  <a:pt x="163212" y="1618321"/>
                  <a:pt x="69312" y="1574413"/>
                  <a:pt x="105" y="1528414"/>
                </a:cubicBezTo>
                <a:lnTo>
                  <a:pt x="105" y="2258122"/>
                </a:lnTo>
                <a:lnTo>
                  <a:pt x="4014439" y="2258122"/>
                </a:lnTo>
                <a:lnTo>
                  <a:pt x="4014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558600" y="1123950"/>
            <a:ext cx="2595300" cy="67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651875" y="1200150"/>
            <a:ext cx="2331900" cy="30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7pPr>
            <a:lvl8pPr marL="3657600" lvl="7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8pPr>
            <a:lvl9pPr marL="4114800" lvl="8" indent="-330200">
              <a:spcBef>
                <a:spcPts val="600"/>
              </a:spcBef>
              <a:spcAft>
                <a:spcPts val="600"/>
              </a:spcAft>
              <a:buSzPts val="1600"/>
              <a:buChar char="▫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6253487" y="1200150"/>
            <a:ext cx="2331900" cy="30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7pPr>
            <a:lvl8pPr marL="3657600" lvl="7" indent="-330200">
              <a:spcBef>
                <a:spcPts val="600"/>
              </a:spcBef>
              <a:spcAft>
                <a:spcPts val="0"/>
              </a:spcAft>
              <a:buSzPts val="1600"/>
              <a:buChar char="▫"/>
              <a:defRPr sz="1600"/>
            </a:lvl8pPr>
            <a:lvl9pPr marL="4114800" lvl="8" indent="-330200">
              <a:spcBef>
                <a:spcPts val="600"/>
              </a:spcBef>
              <a:spcAft>
                <a:spcPts val="600"/>
              </a:spcAft>
              <a:buSzPts val="1600"/>
              <a:buChar char="▫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/>
          <p:nvPr/>
        </p:nvSpPr>
        <p:spPr>
          <a:xfrm>
            <a:off x="0" y="0"/>
            <a:ext cx="9162955" cy="5142871"/>
          </a:xfrm>
          <a:custGeom>
            <a:avLst/>
            <a:gdLst/>
            <a:ahLst/>
            <a:cxnLst/>
            <a:rect l="l" t="t" r="r" b="b"/>
            <a:pathLst>
              <a:path w="4014438" h="2258121" extrusionOk="0">
                <a:moveTo>
                  <a:pt x="0" y="0"/>
                </a:moveTo>
                <a:lnTo>
                  <a:pt x="0" y="859550"/>
                </a:lnTo>
                <a:cubicBezTo>
                  <a:pt x="107156" y="629849"/>
                  <a:pt x="169234" y="501429"/>
                  <a:pt x="293807" y="456015"/>
                </a:cubicBezTo>
                <a:cubicBezTo>
                  <a:pt x="421056" y="409807"/>
                  <a:pt x="554076" y="471801"/>
                  <a:pt x="793228" y="583348"/>
                </a:cubicBezTo>
                <a:cubicBezTo>
                  <a:pt x="1032380" y="694895"/>
                  <a:pt x="1165400" y="756889"/>
                  <a:pt x="1211713" y="884159"/>
                </a:cubicBezTo>
                <a:cubicBezTo>
                  <a:pt x="1258025" y="1011430"/>
                  <a:pt x="1196010" y="1144450"/>
                  <a:pt x="1084484" y="1383581"/>
                </a:cubicBezTo>
                <a:cubicBezTo>
                  <a:pt x="972958" y="1622712"/>
                  <a:pt x="910943" y="1755753"/>
                  <a:pt x="783694" y="1802086"/>
                </a:cubicBezTo>
                <a:cubicBezTo>
                  <a:pt x="656444" y="1848419"/>
                  <a:pt x="523404" y="1786321"/>
                  <a:pt x="284356" y="1674774"/>
                </a:cubicBezTo>
                <a:cubicBezTo>
                  <a:pt x="163212" y="1618321"/>
                  <a:pt x="69312" y="1574413"/>
                  <a:pt x="105" y="1528414"/>
                </a:cubicBezTo>
                <a:lnTo>
                  <a:pt x="105" y="2258122"/>
                </a:lnTo>
                <a:lnTo>
                  <a:pt x="4014439" y="2258122"/>
                </a:lnTo>
                <a:lnTo>
                  <a:pt x="4014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558600" y="1123950"/>
            <a:ext cx="2595300" cy="67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1"/>
          </p:nvPr>
        </p:nvSpPr>
        <p:spPr>
          <a:xfrm>
            <a:off x="3651875" y="1200150"/>
            <a:ext cx="1524300" cy="30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4pPr>
            <a:lvl5pPr marL="2286000" lvl="4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6pPr>
            <a:lvl7pPr marL="3200400" lvl="6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8pPr>
            <a:lvl9pPr marL="4114800" lvl="8" indent="-317500" rtl="0">
              <a:spcBef>
                <a:spcPts val="600"/>
              </a:spcBef>
              <a:spcAft>
                <a:spcPts val="60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2"/>
          </p:nvPr>
        </p:nvSpPr>
        <p:spPr>
          <a:xfrm>
            <a:off x="5356481" y="1200150"/>
            <a:ext cx="1524300" cy="30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4pPr>
            <a:lvl5pPr marL="2286000" lvl="4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6pPr>
            <a:lvl7pPr marL="3200400" lvl="6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8pPr>
            <a:lvl9pPr marL="4114800" lvl="8" indent="-317500" rtl="0">
              <a:spcBef>
                <a:spcPts val="600"/>
              </a:spcBef>
              <a:spcAft>
                <a:spcPts val="60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3"/>
          </p:nvPr>
        </p:nvSpPr>
        <p:spPr>
          <a:xfrm>
            <a:off x="7061087" y="1200150"/>
            <a:ext cx="1524300" cy="30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▪"/>
              <a:defRPr sz="1400"/>
            </a:lvl1pPr>
            <a:lvl2pPr marL="914400" lvl="1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3pPr>
            <a:lvl4pPr marL="1828800" lvl="3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4pPr>
            <a:lvl5pPr marL="2286000" lvl="4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5pPr>
            <a:lvl6pPr marL="2743200" lvl="5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6pPr>
            <a:lvl7pPr marL="3200400" lvl="6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7pPr>
            <a:lvl8pPr marL="3657600" lvl="7" indent="-317500" rtl="0">
              <a:spcBef>
                <a:spcPts val="600"/>
              </a:spcBef>
              <a:spcAft>
                <a:spcPts val="0"/>
              </a:spcAft>
              <a:buSzPts val="1400"/>
              <a:buChar char="▫"/>
              <a:defRPr sz="1400"/>
            </a:lvl8pPr>
            <a:lvl9pPr marL="4114800" lvl="8" indent="-317500" rtl="0">
              <a:spcBef>
                <a:spcPts val="600"/>
              </a:spcBef>
              <a:spcAft>
                <a:spcPts val="600"/>
              </a:spcAft>
              <a:buSzPts val="1400"/>
              <a:buChar char="▫"/>
              <a:defRPr sz="1400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>
            <a:off x="790026" y="-743550"/>
            <a:ext cx="2750366" cy="2750258"/>
          </a:xfrm>
          <a:custGeom>
            <a:avLst/>
            <a:gdLst/>
            <a:ahLst/>
            <a:cxnLst/>
            <a:rect l="l" t="t" r="r" b="b"/>
            <a:pathLst>
              <a:path w="1376904" h="1376850" extrusionOk="0">
                <a:moveTo>
                  <a:pt x="942939" y="1234196"/>
                </a:moveTo>
                <a:cubicBezTo>
                  <a:pt x="1182091" y="1122691"/>
                  <a:pt x="1315111" y="1060655"/>
                  <a:pt x="1361424" y="933406"/>
                </a:cubicBezTo>
                <a:cubicBezTo>
                  <a:pt x="1407736" y="806157"/>
                  <a:pt x="1345722" y="673115"/>
                  <a:pt x="1234195" y="433964"/>
                </a:cubicBezTo>
                <a:cubicBezTo>
                  <a:pt x="1122669" y="194812"/>
                  <a:pt x="1060654" y="61792"/>
                  <a:pt x="933405" y="15479"/>
                </a:cubicBezTo>
                <a:cubicBezTo>
                  <a:pt x="806156" y="-30833"/>
                  <a:pt x="673115" y="31202"/>
                  <a:pt x="433963" y="142645"/>
                </a:cubicBezTo>
                <a:cubicBezTo>
                  <a:pt x="194811" y="254087"/>
                  <a:pt x="61791" y="316186"/>
                  <a:pt x="15478" y="443456"/>
                </a:cubicBezTo>
                <a:cubicBezTo>
                  <a:pt x="-30834" y="570726"/>
                  <a:pt x="31202" y="703746"/>
                  <a:pt x="142707" y="942877"/>
                </a:cubicBezTo>
                <a:cubicBezTo>
                  <a:pt x="254212" y="1182008"/>
                  <a:pt x="316248" y="1315049"/>
                  <a:pt x="443518" y="1361362"/>
                </a:cubicBezTo>
                <a:cubicBezTo>
                  <a:pt x="570788" y="1407674"/>
                  <a:pt x="703808" y="1345722"/>
                  <a:pt x="942939" y="1234196"/>
                </a:cubicBezTo>
                <a:close/>
              </a:path>
            </a:pathLst>
          </a:cu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558600" y="514350"/>
            <a:ext cx="2824200" cy="46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ig ho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1"/>
          <p:cNvSpPr/>
          <p:nvPr/>
        </p:nvSpPr>
        <p:spPr>
          <a:xfrm>
            <a:off x="-14" y="-4"/>
            <a:ext cx="9162955" cy="5148516"/>
          </a:xfrm>
          <a:custGeom>
            <a:avLst/>
            <a:gdLst/>
            <a:ahLst/>
            <a:cxnLst/>
            <a:rect l="l" t="t" r="r" b="b"/>
            <a:pathLst>
              <a:path w="4014438" h="2258121" extrusionOk="0">
                <a:moveTo>
                  <a:pt x="3432199" y="0"/>
                </a:moveTo>
                <a:cubicBezTo>
                  <a:pt x="3485662" y="101239"/>
                  <a:pt x="3541529" y="221045"/>
                  <a:pt x="3606618" y="360589"/>
                </a:cubicBezTo>
                <a:cubicBezTo>
                  <a:pt x="3810894" y="798685"/>
                  <a:pt x="3924532" y="1042395"/>
                  <a:pt x="3839685" y="1275525"/>
                </a:cubicBezTo>
                <a:cubicBezTo>
                  <a:pt x="3754838" y="1508656"/>
                  <a:pt x="3511128" y="1622293"/>
                  <a:pt x="3073032" y="1826591"/>
                </a:cubicBezTo>
                <a:cubicBezTo>
                  <a:pt x="2634936" y="2030888"/>
                  <a:pt x="2391226" y="2144401"/>
                  <a:pt x="2158096" y="2059658"/>
                </a:cubicBezTo>
                <a:cubicBezTo>
                  <a:pt x="1924966" y="1974916"/>
                  <a:pt x="1811306" y="1731101"/>
                  <a:pt x="1607030" y="1293005"/>
                </a:cubicBezTo>
                <a:cubicBezTo>
                  <a:pt x="1402754" y="854908"/>
                  <a:pt x="1289095" y="611199"/>
                  <a:pt x="1373942" y="378068"/>
                </a:cubicBezTo>
                <a:cubicBezTo>
                  <a:pt x="1432005" y="218536"/>
                  <a:pt x="1564481" y="114955"/>
                  <a:pt x="1782682" y="0"/>
                </a:cubicBezTo>
                <a:lnTo>
                  <a:pt x="0" y="0"/>
                </a:lnTo>
                <a:lnTo>
                  <a:pt x="0" y="2258122"/>
                </a:lnTo>
                <a:lnTo>
                  <a:pt x="4014439" y="2258122"/>
                </a:lnTo>
                <a:lnTo>
                  <a:pt x="4014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Small hole">
  <p:cSld name="BLANK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/>
          <p:nvPr/>
        </p:nvSpPr>
        <p:spPr>
          <a:xfrm>
            <a:off x="0" y="25"/>
            <a:ext cx="9142883" cy="5142871"/>
          </a:xfrm>
          <a:custGeom>
            <a:avLst/>
            <a:gdLst/>
            <a:ahLst/>
            <a:cxnLst/>
            <a:rect l="l" t="t" r="r" b="b"/>
            <a:pathLst>
              <a:path w="4014438" h="2258121" extrusionOk="0">
                <a:moveTo>
                  <a:pt x="3043092" y="0"/>
                </a:moveTo>
                <a:cubicBezTo>
                  <a:pt x="3095509" y="23543"/>
                  <a:pt x="3152046" y="49909"/>
                  <a:pt x="3213600" y="78595"/>
                </a:cubicBezTo>
                <a:cubicBezTo>
                  <a:pt x="3550416" y="235660"/>
                  <a:pt x="3737756" y="323016"/>
                  <a:pt x="3802991" y="502244"/>
                </a:cubicBezTo>
                <a:cubicBezTo>
                  <a:pt x="3868225" y="681472"/>
                  <a:pt x="3780870" y="868833"/>
                  <a:pt x="3623805" y="1205649"/>
                </a:cubicBezTo>
                <a:cubicBezTo>
                  <a:pt x="3466740" y="1542465"/>
                  <a:pt x="3379384" y="1729805"/>
                  <a:pt x="3200156" y="1795040"/>
                </a:cubicBezTo>
                <a:cubicBezTo>
                  <a:pt x="3020928" y="1860274"/>
                  <a:pt x="2833567" y="1772918"/>
                  <a:pt x="2496772" y="1615853"/>
                </a:cubicBezTo>
                <a:cubicBezTo>
                  <a:pt x="2159977" y="1458789"/>
                  <a:pt x="1972595" y="1371433"/>
                  <a:pt x="1907361" y="1192205"/>
                </a:cubicBezTo>
                <a:cubicBezTo>
                  <a:pt x="1842126" y="1012977"/>
                  <a:pt x="1929503" y="825615"/>
                  <a:pt x="2086546" y="488821"/>
                </a:cubicBezTo>
                <a:cubicBezTo>
                  <a:pt x="2193515" y="259412"/>
                  <a:pt x="2268158" y="99378"/>
                  <a:pt x="2361515" y="0"/>
                </a:cubicBezTo>
                <a:lnTo>
                  <a:pt x="0" y="0"/>
                </a:lnTo>
                <a:lnTo>
                  <a:pt x="0" y="2258122"/>
                </a:lnTo>
                <a:lnTo>
                  <a:pt x="4014439" y="2258122"/>
                </a:lnTo>
                <a:lnTo>
                  <a:pt x="4014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20000">
              <a:schemeClr val="accent4"/>
            </a:gs>
            <a:gs pos="79000">
              <a:schemeClr val="accent3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58600" y="1123950"/>
            <a:ext cx="25953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Encode Sans Semi Condensed"/>
              <a:buNone/>
              <a:defRPr sz="2600" b="1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Encode Sans Semi Condensed"/>
              <a:buNone/>
              <a:defRPr sz="2600" b="1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Encode Sans Semi Condensed"/>
              <a:buNone/>
              <a:defRPr sz="2600" b="1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Encode Sans Semi Condensed"/>
              <a:buNone/>
              <a:defRPr sz="2600" b="1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Encode Sans Semi Condensed"/>
              <a:buNone/>
              <a:defRPr sz="2600" b="1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Encode Sans Semi Condensed"/>
              <a:buNone/>
              <a:defRPr sz="2600" b="1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Encode Sans Semi Condensed"/>
              <a:buNone/>
              <a:defRPr sz="2600" b="1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Encode Sans Semi Condensed"/>
              <a:buNone/>
              <a:defRPr sz="2600" b="1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Encode Sans Semi Condensed"/>
              <a:buNone/>
              <a:defRPr sz="2600" b="1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651875" y="1200150"/>
            <a:ext cx="4933500" cy="30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Karla Regular"/>
              <a:buChar char="▪"/>
              <a:defRPr sz="20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1pPr>
            <a:lvl2pPr marL="914400" lvl="1" indent="-355600"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Karla Regular"/>
              <a:buChar char="▫"/>
              <a:defRPr sz="20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2pPr>
            <a:lvl3pPr marL="1371600" lvl="2" indent="-355600"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Karla Regular"/>
              <a:buChar char="▫"/>
              <a:defRPr sz="20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Karla Regular"/>
              <a:buChar char="▫"/>
              <a:defRPr sz="20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Karla Regular"/>
              <a:buChar char="▫"/>
              <a:defRPr sz="20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Karla Regular"/>
              <a:buChar char="▫"/>
              <a:defRPr sz="20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Karla Regular"/>
              <a:buChar char="▫"/>
              <a:defRPr sz="20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Karla Regular"/>
              <a:buChar char="▫"/>
              <a:defRPr sz="20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8pPr>
            <a:lvl9pPr marL="4114800" lvl="8" indent="-355600"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2000"/>
              <a:buFont typeface="Karla Regular"/>
              <a:buChar char="▫"/>
              <a:defRPr sz="2000">
                <a:solidFill>
                  <a:schemeClr val="dk1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buNone/>
              <a:defRPr sz="1200">
                <a:solidFill>
                  <a:schemeClr val="dk2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1pPr>
            <a:lvl2pPr lvl="1" algn="r">
              <a:buNone/>
              <a:defRPr sz="1200">
                <a:solidFill>
                  <a:schemeClr val="dk2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2pPr>
            <a:lvl3pPr lvl="2" algn="r">
              <a:buNone/>
              <a:defRPr sz="1200">
                <a:solidFill>
                  <a:schemeClr val="dk2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3pPr>
            <a:lvl4pPr lvl="3" algn="r">
              <a:buNone/>
              <a:defRPr sz="1200">
                <a:solidFill>
                  <a:schemeClr val="dk2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4pPr>
            <a:lvl5pPr lvl="4" algn="r">
              <a:buNone/>
              <a:defRPr sz="1200">
                <a:solidFill>
                  <a:schemeClr val="dk2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5pPr>
            <a:lvl6pPr lvl="5" algn="r">
              <a:buNone/>
              <a:defRPr sz="1200">
                <a:solidFill>
                  <a:schemeClr val="dk2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6pPr>
            <a:lvl7pPr lvl="6" algn="r">
              <a:buNone/>
              <a:defRPr sz="1200">
                <a:solidFill>
                  <a:schemeClr val="dk2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7pPr>
            <a:lvl8pPr lvl="7" algn="r">
              <a:buNone/>
              <a:defRPr sz="1200">
                <a:solidFill>
                  <a:schemeClr val="dk2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8pPr>
            <a:lvl9pPr lvl="8" algn="r">
              <a:buNone/>
              <a:defRPr sz="1200">
                <a:solidFill>
                  <a:schemeClr val="dk2"/>
                </a:solidFill>
                <a:latin typeface="Karla Regular"/>
                <a:ea typeface="Karla Regular"/>
                <a:cs typeface="Karla Regular"/>
                <a:sym typeface="Karla 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ctrTitle"/>
          </p:nvPr>
        </p:nvSpPr>
        <p:spPr>
          <a:xfrm>
            <a:off x="893618" y="1191491"/>
            <a:ext cx="6684818" cy="210543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Grand design : </a:t>
            </a:r>
            <a:r>
              <a:rPr lang="en-US" sz="3200" dirty="0" err="1" smtClean="0"/>
              <a:t>Pemberdayaan</a:t>
            </a:r>
            <a:r>
              <a:rPr lang="en-US" sz="3200" dirty="0" smtClean="0"/>
              <a:t> </a:t>
            </a:r>
            <a:r>
              <a:rPr lang="en-US" sz="3200" dirty="0" err="1" smtClean="0"/>
              <a:t>Perempuan</a:t>
            </a:r>
            <a:r>
              <a:rPr lang="en-US" sz="3200" dirty="0" smtClean="0"/>
              <a:t> </a:t>
            </a:r>
            <a:r>
              <a:rPr lang="en-US" sz="3200" dirty="0" err="1" smtClean="0"/>
              <a:t>Progesif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5839692" y="3904004"/>
            <a:ext cx="26808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Putri </a:t>
            </a:r>
            <a:r>
              <a:rPr lang="en-US" sz="2000" dirty="0" err="1" smtClean="0"/>
              <a:t>Oktaviani</a:t>
            </a:r>
            <a:r>
              <a:rPr lang="en-US" sz="2000" dirty="0" smtClean="0"/>
              <a:t> </a:t>
            </a:r>
            <a:r>
              <a:rPr lang="en-US" sz="2000" dirty="0" err="1" smtClean="0"/>
              <a:t>Syaiful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ctrTitle"/>
          </p:nvPr>
        </p:nvSpPr>
        <p:spPr>
          <a:xfrm>
            <a:off x="3422975" y="2718475"/>
            <a:ext cx="5035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Advokasi</a:t>
            </a:r>
            <a:r>
              <a:rPr lang="en-US" dirty="0" smtClean="0"/>
              <a:t> 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1"/>
          </p:nvPr>
        </p:nvSpPr>
        <p:spPr>
          <a:xfrm>
            <a:off x="3422975" y="3883175"/>
            <a:ext cx="5035200" cy="34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smtClean="0"/>
              <a:t>Unit </a:t>
            </a:r>
            <a:r>
              <a:rPr lang="en-US" dirty="0" err="1" smtClean="0"/>
              <a:t>pemberdayaan</a:t>
            </a:r>
            <a:r>
              <a:rPr lang="en-US" dirty="0" smtClean="0"/>
              <a:t> </a:t>
            </a:r>
            <a:r>
              <a:rPr lang="en-US" dirty="0" err="1" smtClean="0"/>
              <a:t>perempuan</a:t>
            </a:r>
            <a:r>
              <a:rPr lang="en-US" dirty="0" smtClean="0"/>
              <a:t> </a:t>
            </a:r>
            <a:r>
              <a:rPr lang="en-US" dirty="0" err="1" smtClean="0"/>
              <a:t>progesif</a:t>
            </a:r>
            <a:endParaRPr dirty="0"/>
          </a:p>
        </p:txBody>
      </p:sp>
      <p:sp>
        <p:nvSpPr>
          <p:cNvPr id="94" name="Google Shape;94;p17"/>
          <p:cNvSpPr/>
          <p:nvPr/>
        </p:nvSpPr>
        <p:spPr>
          <a:xfrm>
            <a:off x="1789899" y="1568299"/>
            <a:ext cx="1030250" cy="25515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Encode Sans Semi Condensed"/>
              </a:rPr>
              <a:t>2</a:t>
            </a:r>
            <a:endParaRPr b="1" i="0" dirty="0">
              <a:ln>
                <a:noFill/>
              </a:ln>
              <a:solidFill>
                <a:schemeClr val="lt1"/>
              </a:solidFill>
              <a:latin typeface="Encode Sans Semi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34955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>
            <a:spLocks noGrp="1"/>
          </p:cNvSpPr>
          <p:nvPr>
            <p:ph type="title"/>
          </p:nvPr>
        </p:nvSpPr>
        <p:spPr>
          <a:xfrm>
            <a:off x="415635" y="863100"/>
            <a:ext cx="1546773" cy="67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Advokasi</a:t>
            </a:r>
            <a:r>
              <a:rPr lang="en-US" dirty="0" smtClean="0"/>
              <a:t> </a:t>
            </a:r>
            <a:endParaRPr dirty="0"/>
          </a:p>
        </p:txBody>
      </p:sp>
      <p:sp>
        <p:nvSpPr>
          <p:cNvPr id="262" name="Google Shape;262;p31"/>
          <p:cNvSpPr txBox="1">
            <a:spLocks noGrp="1"/>
          </p:cNvSpPr>
          <p:nvPr>
            <p:ph type="body" idx="1"/>
          </p:nvPr>
        </p:nvSpPr>
        <p:spPr>
          <a:xfrm>
            <a:off x="6961187" y="1104900"/>
            <a:ext cx="1805800" cy="203488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 smtClean="0"/>
              <a:t>L</a:t>
            </a:r>
            <a:r>
              <a:rPr lang="en" b="1" dirty="0" smtClean="0"/>
              <a:t>ekas pulih 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200" dirty="0" smtClean="0"/>
              <a:t>P</a:t>
            </a:r>
            <a:r>
              <a:rPr lang="en" sz="1200" dirty="0" smtClean="0"/>
              <a:t>engoptimalisasian fungsi dari lekas.pulih dan perlibatan anggota divisi advokasi sebagai pendamping penyintas. </a:t>
            </a:r>
            <a:endParaRPr sz="1200" dirty="0"/>
          </a:p>
        </p:txBody>
      </p:sp>
      <p:sp>
        <p:nvSpPr>
          <p:cNvPr id="263" name="Google Shape;263;p31"/>
          <p:cNvSpPr txBox="1">
            <a:spLocks noGrp="1"/>
          </p:cNvSpPr>
          <p:nvPr>
            <p:ph type="body" idx="2"/>
          </p:nvPr>
        </p:nvSpPr>
        <p:spPr>
          <a:xfrm>
            <a:off x="5017038" y="1200150"/>
            <a:ext cx="1524300" cy="162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 smtClean="0"/>
              <a:t>Pencerdasan</a:t>
            </a:r>
            <a:r>
              <a:rPr lang="en-US" b="1" dirty="0" smtClean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/>
              <a:t>Berisikan</a:t>
            </a:r>
            <a:r>
              <a:rPr lang="en-US" sz="1200" dirty="0" smtClean="0"/>
              <a:t> </a:t>
            </a:r>
            <a:r>
              <a:rPr lang="en-US" sz="1200" dirty="0" err="1" smtClean="0"/>
              <a:t>konten</a:t>
            </a:r>
            <a:r>
              <a:rPr lang="en-US" sz="1200" dirty="0" smtClean="0"/>
              <a:t> </a:t>
            </a:r>
            <a:r>
              <a:rPr lang="en-US" sz="1200" dirty="0" err="1" smtClean="0"/>
              <a:t>konten</a:t>
            </a:r>
            <a:r>
              <a:rPr lang="en-US" sz="1200" dirty="0" smtClean="0"/>
              <a:t> </a:t>
            </a:r>
            <a:r>
              <a:rPr lang="en-US" sz="1200" dirty="0" err="1" smtClean="0"/>
              <a:t>informativ</a:t>
            </a:r>
            <a:r>
              <a:rPr lang="en-US" sz="1200" dirty="0" smtClean="0"/>
              <a:t> </a:t>
            </a:r>
            <a:r>
              <a:rPr lang="en-US" sz="1200" dirty="0" err="1" smtClean="0"/>
              <a:t>seperti</a:t>
            </a:r>
            <a:r>
              <a:rPr lang="en-US" sz="1200" dirty="0" smtClean="0"/>
              <a:t> : </a:t>
            </a:r>
            <a:r>
              <a:rPr lang="en-US" sz="1200" dirty="0" err="1" smtClean="0"/>
              <a:t>kgbo</a:t>
            </a:r>
            <a:r>
              <a:rPr lang="en-US" sz="1200" dirty="0" smtClean="0"/>
              <a:t>, bias gender, sexual </a:t>
            </a:r>
            <a:r>
              <a:rPr lang="en-US" sz="1200" dirty="0" err="1" smtClean="0"/>
              <a:t>harassmen</a:t>
            </a:r>
            <a:r>
              <a:rPr lang="en-US" sz="1200" dirty="0" smtClean="0"/>
              <a:t>, </a:t>
            </a:r>
            <a:r>
              <a:rPr lang="en-US" sz="1200" dirty="0" err="1" smtClean="0"/>
              <a:t>peran</a:t>
            </a:r>
            <a:r>
              <a:rPr lang="en-US" sz="1200" dirty="0" smtClean="0"/>
              <a:t> </a:t>
            </a:r>
            <a:r>
              <a:rPr lang="en-US" sz="1200" dirty="0" err="1" smtClean="0"/>
              <a:t>perempuan</a:t>
            </a:r>
            <a:r>
              <a:rPr lang="en-US" sz="1200" dirty="0" smtClean="0"/>
              <a:t> </a:t>
            </a:r>
            <a:endParaRPr sz="1200" dirty="0"/>
          </a:p>
        </p:txBody>
      </p:sp>
      <p:sp>
        <p:nvSpPr>
          <p:cNvPr id="264" name="Google Shape;264;p31"/>
          <p:cNvSpPr txBox="1">
            <a:spLocks noGrp="1"/>
          </p:cNvSpPr>
          <p:nvPr>
            <p:ph type="body" idx="3"/>
          </p:nvPr>
        </p:nvSpPr>
        <p:spPr>
          <a:xfrm>
            <a:off x="2897292" y="1104900"/>
            <a:ext cx="1524300" cy="218728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b="1" dirty="0" err="1"/>
              <a:t>Sekolah</a:t>
            </a:r>
            <a:r>
              <a:rPr lang="en-US" b="1" dirty="0"/>
              <a:t> </a:t>
            </a:r>
            <a:r>
              <a:rPr lang="en-US" b="1" dirty="0" err="1"/>
              <a:t>Advokasi</a:t>
            </a:r>
            <a:r>
              <a:rPr lang="en-US" b="1" dirty="0"/>
              <a:t> </a:t>
            </a:r>
            <a:r>
              <a:rPr lang="en-US" b="1" dirty="0" err="1"/>
              <a:t>Perempuan</a:t>
            </a:r>
            <a:r>
              <a:rPr lang="en-US" b="1" dirty="0"/>
              <a:t> </a:t>
            </a:r>
            <a:endParaRPr lang="en-US" b="1" dirty="0" smtClean="0"/>
          </a:p>
          <a:p>
            <a:pPr marL="0" lv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200" dirty="0" err="1" smtClean="0"/>
              <a:t>sebagai</a:t>
            </a:r>
            <a:r>
              <a:rPr lang="en-US" sz="1200" dirty="0" smtClean="0"/>
              <a:t> </a:t>
            </a:r>
            <a:r>
              <a:rPr lang="en-US" sz="1200" dirty="0" err="1"/>
              <a:t>wadah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teman-teman</a:t>
            </a:r>
            <a:r>
              <a:rPr lang="en-US" sz="1200" dirty="0"/>
              <a:t> </a:t>
            </a:r>
            <a:r>
              <a:rPr lang="en-US" sz="1200" dirty="0" err="1"/>
              <a:t>semua</a:t>
            </a:r>
            <a:r>
              <a:rPr lang="en-US" sz="1200" dirty="0"/>
              <a:t> </a:t>
            </a:r>
            <a:r>
              <a:rPr lang="en-US" sz="1200" dirty="0" err="1"/>
              <a:t>belajar</a:t>
            </a:r>
            <a:r>
              <a:rPr lang="en-US" sz="1200" dirty="0"/>
              <a:t> </a:t>
            </a:r>
            <a:r>
              <a:rPr lang="en-US" sz="1200" dirty="0" err="1"/>
              <a:t>dan</a:t>
            </a:r>
            <a:r>
              <a:rPr lang="en-US" sz="1200" dirty="0"/>
              <a:t> </a:t>
            </a:r>
            <a:r>
              <a:rPr lang="en-US" sz="1200" dirty="0" err="1"/>
              <a:t>meningkatkan</a:t>
            </a:r>
            <a:r>
              <a:rPr lang="en-US" sz="1200" dirty="0"/>
              <a:t> skill </a:t>
            </a:r>
            <a:r>
              <a:rPr lang="en-US" sz="1200" dirty="0" err="1"/>
              <a:t>mengenai</a:t>
            </a:r>
            <a:r>
              <a:rPr lang="en-US" sz="1200" dirty="0"/>
              <a:t> </a:t>
            </a:r>
            <a:r>
              <a:rPr lang="en-US" sz="1200" dirty="0" err="1"/>
              <a:t>pengadvokasian</a:t>
            </a:r>
            <a:r>
              <a:rPr lang="en-US" sz="1200" dirty="0"/>
              <a:t> </a:t>
            </a:r>
            <a:r>
              <a:rPr lang="en-US" sz="1200" dirty="0" err="1"/>
              <a:t>khususnya</a:t>
            </a:r>
            <a:r>
              <a:rPr lang="en-US" sz="1200" dirty="0"/>
              <a:t> </a:t>
            </a:r>
            <a:r>
              <a:rPr lang="en-US" sz="1200" dirty="0" err="1"/>
              <a:t>tentang</a:t>
            </a:r>
            <a:r>
              <a:rPr lang="en-US" sz="1200" dirty="0"/>
              <a:t> </a:t>
            </a:r>
            <a:r>
              <a:rPr lang="en-US" sz="1200" dirty="0" err="1"/>
              <a:t>keperempuanan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265" name="Google Shape;265;p31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66" name="Google Shape;266;p31"/>
          <p:cNvSpPr txBox="1">
            <a:spLocks noGrp="1"/>
          </p:cNvSpPr>
          <p:nvPr>
            <p:ph type="body" idx="1"/>
          </p:nvPr>
        </p:nvSpPr>
        <p:spPr>
          <a:xfrm>
            <a:off x="2786459" y="3389169"/>
            <a:ext cx="1524300" cy="97928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39700" indent="0">
              <a:buNone/>
            </a:pPr>
            <a:r>
              <a:rPr lang="en-US" sz="1200" b="1" dirty="0">
                <a:latin typeface="Karla Regular" panose="020B0604020202020204" charset="0"/>
              </a:rPr>
              <a:t>ULTKSP</a:t>
            </a:r>
          </a:p>
          <a:p>
            <a:endParaRPr lang="en-US" sz="1200" dirty="0">
              <a:latin typeface="Karla Regular" panose="020B0604020202020204" charset="0"/>
            </a:endParaRPr>
          </a:p>
          <a:p>
            <a:pPr marL="139700" indent="0">
              <a:buNone/>
            </a:pPr>
            <a:r>
              <a:rPr lang="en-US" sz="1200" dirty="0" err="1">
                <a:latin typeface="Karla Regular" panose="020B0604020202020204" charset="0"/>
              </a:rPr>
              <a:t>Pengawalan</a:t>
            </a:r>
            <a:r>
              <a:rPr lang="en-US" sz="1200" dirty="0">
                <a:latin typeface="Karla Regular" panose="020B0604020202020204" charset="0"/>
              </a:rPr>
              <a:t> </a:t>
            </a:r>
            <a:r>
              <a:rPr lang="en-US" sz="1200" dirty="0" err="1">
                <a:latin typeface="Karla Regular" panose="020B0604020202020204" charset="0"/>
              </a:rPr>
              <a:t>mengenai</a:t>
            </a:r>
            <a:r>
              <a:rPr lang="en-US" sz="1200" dirty="0">
                <a:latin typeface="Karla Regular" panose="020B0604020202020204" charset="0"/>
              </a:rPr>
              <a:t> ULTKSP di </a:t>
            </a:r>
            <a:r>
              <a:rPr lang="en-US" sz="1200" dirty="0" err="1">
                <a:latin typeface="Karla Regular" panose="020B0604020202020204" charset="0"/>
              </a:rPr>
              <a:t>seluruh</a:t>
            </a:r>
            <a:r>
              <a:rPr lang="en-US" sz="1200" dirty="0">
                <a:latin typeface="Karla Regular" panose="020B0604020202020204" charset="0"/>
              </a:rPr>
              <a:t> </a:t>
            </a:r>
            <a:r>
              <a:rPr lang="en-US" sz="1200" dirty="0" err="1">
                <a:latin typeface="Karla Regular" panose="020B0604020202020204" charset="0"/>
              </a:rPr>
              <a:t>fakulta</a:t>
            </a:r>
            <a:endParaRPr sz="1200" dirty="0"/>
          </a:p>
        </p:txBody>
      </p:sp>
      <p:sp>
        <p:nvSpPr>
          <p:cNvPr id="2" name="TextBox 1"/>
          <p:cNvSpPr txBox="1"/>
          <p:nvPr/>
        </p:nvSpPr>
        <p:spPr>
          <a:xfrm>
            <a:off x="6961187" y="3001647"/>
            <a:ext cx="16071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Karla Regular" panose="020B0604020202020204" charset="0"/>
              </a:rPr>
              <a:t>KGBO</a:t>
            </a:r>
          </a:p>
          <a:p>
            <a:endParaRPr lang="en-US" sz="1200" dirty="0">
              <a:latin typeface="Karla Regular" panose="020B0604020202020204" charset="0"/>
            </a:endParaRPr>
          </a:p>
          <a:p>
            <a:r>
              <a:rPr lang="en-US" sz="1200" dirty="0" err="1" smtClean="0">
                <a:latin typeface="Karla Regular" panose="020B0604020202020204" charset="0"/>
              </a:rPr>
              <a:t>Materi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dalam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pedoman</a:t>
            </a:r>
            <a:r>
              <a:rPr lang="en-US" sz="1200" dirty="0" smtClean="0">
                <a:latin typeface="Karla Regular" panose="020B0604020202020204" charset="0"/>
              </a:rPr>
              <a:t> KGBO </a:t>
            </a:r>
            <a:r>
              <a:rPr lang="en-US" sz="1200" dirty="0" err="1" smtClean="0">
                <a:latin typeface="Karla Regular" panose="020B0604020202020204" charset="0"/>
              </a:rPr>
              <a:t>yg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terdahulu</a:t>
            </a:r>
            <a:r>
              <a:rPr lang="en-US" sz="1200" dirty="0" smtClean="0">
                <a:latin typeface="Karla Regular" panose="020B0604020202020204" charset="0"/>
              </a:rPr>
              <a:t> di update, </a:t>
            </a:r>
            <a:r>
              <a:rPr lang="en-US" sz="1200" dirty="0" err="1" smtClean="0">
                <a:latin typeface="Karla Regular" panose="020B0604020202020204" charset="0"/>
              </a:rPr>
              <a:t>publikasi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bersama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fakultas</a:t>
            </a:r>
            <a:r>
              <a:rPr lang="en-US" sz="1200" dirty="0" smtClean="0">
                <a:latin typeface="Karla Regular" panose="020B0604020202020204" charset="0"/>
              </a:rPr>
              <a:t> &amp; </a:t>
            </a:r>
            <a:r>
              <a:rPr lang="en-US" sz="1200" dirty="0" err="1" smtClean="0">
                <a:latin typeface="Karla Regular" panose="020B0604020202020204" charset="0"/>
              </a:rPr>
              <a:t>univ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sebelum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hari</a:t>
            </a:r>
            <a:r>
              <a:rPr lang="en-US" sz="1200" dirty="0" smtClean="0">
                <a:latin typeface="Karla Regular" panose="020B0604020202020204" charset="0"/>
              </a:rPr>
              <a:t> H </a:t>
            </a:r>
            <a:r>
              <a:rPr lang="en-US" sz="1200" dirty="0" err="1" smtClean="0">
                <a:latin typeface="Karla Regular" panose="020B0604020202020204" charset="0"/>
              </a:rPr>
              <a:t>ospek</a:t>
            </a:r>
            <a:endParaRPr lang="en-US" sz="1200" dirty="0">
              <a:latin typeface="Karla Regular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98976" y="3139787"/>
            <a:ext cx="13667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Karla Regular" panose="020B0604020202020204" charset="0"/>
              </a:rPr>
              <a:t>P3 featuring</a:t>
            </a:r>
          </a:p>
          <a:p>
            <a:endParaRPr lang="en-US" sz="1200" dirty="0" smtClean="0">
              <a:latin typeface="Karla Regular" panose="020B0604020202020204" charset="0"/>
            </a:endParaRPr>
          </a:p>
          <a:p>
            <a:r>
              <a:rPr lang="en-US" sz="1200" dirty="0" err="1" smtClean="0">
                <a:latin typeface="Karla Regular" panose="020B0604020202020204" charset="0"/>
              </a:rPr>
              <a:t>Kolaborasi</a:t>
            </a:r>
            <a:r>
              <a:rPr lang="en-US" sz="1200" dirty="0" smtClean="0">
                <a:latin typeface="Karla Regular" panose="020B0604020202020204" charset="0"/>
              </a:rPr>
              <a:t> p3 dg </a:t>
            </a:r>
            <a:r>
              <a:rPr lang="en-US" sz="1200" dirty="0" err="1" smtClean="0">
                <a:latin typeface="Karla Regular" panose="020B0604020202020204" charset="0"/>
              </a:rPr>
              <a:t>kementrian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terkait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untuk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mengisi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materi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mengenai</a:t>
            </a:r>
            <a:r>
              <a:rPr lang="en-US" sz="1200" dirty="0" smtClean="0">
                <a:latin typeface="Karla Regular" panose="020B0604020202020204" charset="0"/>
              </a:rPr>
              <a:t> </a:t>
            </a:r>
            <a:r>
              <a:rPr lang="en-US" sz="1200" dirty="0" err="1" smtClean="0">
                <a:latin typeface="Karla Regular" panose="020B0604020202020204" charset="0"/>
              </a:rPr>
              <a:t>pelecehan</a:t>
            </a:r>
            <a:endParaRPr lang="en-US" sz="1200" dirty="0">
              <a:latin typeface="Karla Regular" panose="020B0604020202020204" charset="0"/>
            </a:endParaRPr>
          </a:p>
          <a:p>
            <a:endParaRPr lang="en-US" sz="1200" dirty="0">
              <a:latin typeface="Karla Regular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 txBox="1">
            <a:spLocks noGrp="1"/>
          </p:cNvSpPr>
          <p:nvPr>
            <p:ph type="title"/>
          </p:nvPr>
        </p:nvSpPr>
        <p:spPr>
          <a:xfrm>
            <a:off x="558600" y="514350"/>
            <a:ext cx="1398667" cy="8882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Timeline</a:t>
            </a:r>
            <a:br>
              <a:rPr lang="en" dirty="0" smtClean="0"/>
            </a:br>
            <a:r>
              <a:rPr lang="en" dirty="0" smtClean="0"/>
              <a:t>advokasi </a:t>
            </a:r>
            <a:endParaRPr dirty="0"/>
          </a:p>
        </p:txBody>
      </p:sp>
      <p:sp>
        <p:nvSpPr>
          <p:cNvPr id="347" name="Google Shape;347;p40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48" name="Google Shape;348;p40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SEP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49" name="Google Shape;349;p40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AGT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0" name="Google Shape;350;p40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AGT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1" name="Google Shape;351;p40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AGT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2" name="Google Shape;352;p40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JULI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3" name="Google Shape;353;p40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JULI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4" name="Google Shape;354;p40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JUNI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5" name="Google Shape;355;p40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JUNI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6" name="Google Shape;356;p40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MEI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7" name="Google Shape;357;p40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MEI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8" name="Google Shape;358;p40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MEI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9" name="Google Shape;359;p40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MEI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0" name="Google Shape;360;p40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361" name="Google Shape;361;p40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2" name="Google Shape;362;p40"/>
          <p:cNvSpPr txBox="1"/>
          <p:nvPr/>
        </p:nvSpPr>
        <p:spPr>
          <a:xfrm>
            <a:off x="412147" y="1932076"/>
            <a:ext cx="1249500" cy="26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Pelatihan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PFA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3" name="Google Shape;363;p40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4" name="Google Shape;364;p40"/>
          <p:cNvSpPr txBox="1"/>
          <p:nvPr/>
        </p:nvSpPr>
        <p:spPr>
          <a:xfrm>
            <a:off x="1736056" y="1988968"/>
            <a:ext cx="1249500" cy="379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endParaRPr lang="en-US" sz="1200" dirty="0" smtClean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endParaRPr lang="en-US"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endParaRPr lang="en-US" sz="1200" dirty="0" smtClean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endParaRPr lang="en-US"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</a:p>
          <a:p>
            <a:endParaRPr lang="en-US"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Pencerdasan</a:t>
            </a:r>
            <a:endParaRPr lang="en-US"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5" name="Google Shape;365;p40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6" name="Google Shape;366;p40"/>
          <p:cNvSpPr txBox="1"/>
          <p:nvPr/>
        </p:nvSpPr>
        <p:spPr>
          <a:xfrm>
            <a:off x="3060054" y="1621002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6 </a:t>
            </a:r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bulan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pasca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Pertor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no 70 </a:t>
            </a:r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tahun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2020</a:t>
            </a:r>
            <a:endParaRPr lang="en-US"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7" name="Google Shape;367;p40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8" name="Google Shape;368;p40"/>
          <p:cNvSpPr txBox="1"/>
          <p:nvPr/>
        </p:nvSpPr>
        <p:spPr>
          <a:xfrm>
            <a:off x="4866862" y="3688363"/>
            <a:ext cx="1119559" cy="40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Pendampingan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lekas.pulih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 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9" name="Google Shape;369;p40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0" name="Google Shape;370;p40"/>
          <p:cNvSpPr txBox="1"/>
          <p:nvPr/>
        </p:nvSpPr>
        <p:spPr>
          <a:xfrm>
            <a:off x="5903865" y="1685331"/>
            <a:ext cx="1162577" cy="5318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Pelatihan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PFA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untuk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staff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muda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1" name="Google Shape;371;p40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2" name="Google Shape;372;p40"/>
          <p:cNvSpPr txBox="1"/>
          <p:nvPr/>
        </p:nvSpPr>
        <p:spPr>
          <a:xfrm>
            <a:off x="7181445" y="1807913"/>
            <a:ext cx="1275033" cy="393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Pendampingan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lekas.pilih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3" name="Google Shape;373;p40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4" name="Google Shape;374;p40"/>
          <p:cNvSpPr txBox="1"/>
          <p:nvPr/>
        </p:nvSpPr>
        <p:spPr>
          <a:xfrm>
            <a:off x="1091454" y="3679050"/>
            <a:ext cx="1262954" cy="912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it-IT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Materi </a:t>
            </a:r>
            <a:r>
              <a:rPr lang="it-IT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mengenai pelecehan di ospek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5" name="Google Shape;375;p40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6" name="Google Shape;376;p40"/>
          <p:cNvSpPr txBox="1"/>
          <p:nvPr/>
        </p:nvSpPr>
        <p:spPr>
          <a:xfrm>
            <a:off x="2354408" y="3655683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5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bulan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pasca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pertor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no 70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tahun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2020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7" name="Google Shape;377;p40"/>
          <p:cNvCxnSpPr/>
          <p:nvPr/>
        </p:nvCxnSpPr>
        <p:spPr>
          <a:xfrm rot="10800000">
            <a:off x="418615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8" name="Google Shape;378;p40"/>
          <p:cNvSpPr txBox="1"/>
          <p:nvPr/>
        </p:nvSpPr>
        <p:spPr>
          <a:xfrm>
            <a:off x="3684804" y="3672673"/>
            <a:ext cx="1249500" cy="639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pencerdasan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9" name="Google Shape;379;p40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0" name="Google Shape;380;p40"/>
          <p:cNvSpPr txBox="1"/>
          <p:nvPr/>
        </p:nvSpPr>
        <p:spPr>
          <a:xfrm>
            <a:off x="4539362" y="1943238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Pencerdasan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81" name="Google Shape;381;p40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2" name="Google Shape;382;p40"/>
          <p:cNvSpPr txBox="1"/>
          <p:nvPr/>
        </p:nvSpPr>
        <p:spPr>
          <a:xfrm>
            <a:off x="6269180" y="3703999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Sekolah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advokasi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83" name="Google Shape;383;p40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4" name="Google Shape;384;p40"/>
          <p:cNvSpPr txBox="1"/>
          <p:nvPr/>
        </p:nvSpPr>
        <p:spPr>
          <a:xfrm>
            <a:off x="7807035" y="3703999"/>
            <a:ext cx="649443" cy="485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Sekolah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advokasi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20411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 txBox="1">
            <a:spLocks noGrp="1"/>
          </p:cNvSpPr>
          <p:nvPr>
            <p:ph type="title"/>
          </p:nvPr>
        </p:nvSpPr>
        <p:spPr>
          <a:xfrm>
            <a:off x="558600" y="514350"/>
            <a:ext cx="1398667" cy="8882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Timeline</a:t>
            </a:r>
            <a:br>
              <a:rPr lang="en" dirty="0" smtClean="0"/>
            </a:br>
            <a:r>
              <a:rPr lang="en" dirty="0" smtClean="0"/>
              <a:t>advokasi </a:t>
            </a:r>
            <a:endParaRPr dirty="0"/>
          </a:p>
        </p:txBody>
      </p:sp>
      <p:sp>
        <p:nvSpPr>
          <p:cNvPr id="347" name="Google Shape;347;p40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54" name="Google Shape;354;p40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NOV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5" name="Google Shape;355;p40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NOV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6" name="Google Shape;356;p40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NOV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7" name="Google Shape;357;p40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OCT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8" name="Google Shape;358;p40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OCT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9" name="Google Shape;359;p40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SEP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0" name="Google Shape;360;p40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361" name="Google Shape;361;p40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2" name="Google Shape;362;p40"/>
          <p:cNvSpPr txBox="1"/>
          <p:nvPr/>
        </p:nvSpPr>
        <p:spPr>
          <a:xfrm>
            <a:off x="412147" y="1932076"/>
            <a:ext cx="1249500" cy="26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Featuring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3" name="Google Shape;363;p40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4" name="Google Shape;364;p40"/>
          <p:cNvSpPr txBox="1"/>
          <p:nvPr/>
        </p:nvSpPr>
        <p:spPr>
          <a:xfrm>
            <a:off x="1736056" y="1988968"/>
            <a:ext cx="1249500" cy="379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Pendampingan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lekas.pulih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5" name="Google Shape;365;p40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6" name="Google Shape;366;p40"/>
          <p:cNvSpPr txBox="1"/>
          <p:nvPr/>
        </p:nvSpPr>
        <p:spPr>
          <a:xfrm>
            <a:off x="3060054" y="1621002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featuring 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3" name="Google Shape;373;p40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4" name="Google Shape;374;p40"/>
          <p:cNvSpPr txBox="1"/>
          <p:nvPr/>
        </p:nvSpPr>
        <p:spPr>
          <a:xfrm>
            <a:off x="1091454" y="3679050"/>
            <a:ext cx="1262954" cy="912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pencerdasan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5" name="Google Shape;375;p40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6" name="Google Shape;376;p40"/>
          <p:cNvSpPr txBox="1"/>
          <p:nvPr/>
        </p:nvSpPr>
        <p:spPr>
          <a:xfrm>
            <a:off x="2354408" y="3655683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Pendampingan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lekas.pulih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7" name="Google Shape;377;p40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8" name="Google Shape;378;p40"/>
          <p:cNvSpPr txBox="1"/>
          <p:nvPr/>
        </p:nvSpPr>
        <p:spPr>
          <a:xfrm>
            <a:off x="3684804" y="3672673"/>
            <a:ext cx="1249500" cy="639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pencerdasan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1274789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ctrTitle"/>
          </p:nvPr>
        </p:nvSpPr>
        <p:spPr>
          <a:xfrm>
            <a:off x="3422975" y="2718475"/>
            <a:ext cx="5035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Pemberdayaan</a:t>
            </a:r>
            <a:r>
              <a:rPr lang="en-US" dirty="0" smtClean="0"/>
              <a:t> 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1"/>
          </p:nvPr>
        </p:nvSpPr>
        <p:spPr>
          <a:xfrm>
            <a:off x="3422975" y="3883175"/>
            <a:ext cx="5035200" cy="34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smtClean="0"/>
              <a:t>Unit </a:t>
            </a:r>
            <a:r>
              <a:rPr lang="en-US" dirty="0" err="1" smtClean="0"/>
              <a:t>pemberdayaan</a:t>
            </a:r>
            <a:r>
              <a:rPr lang="en-US" dirty="0" smtClean="0"/>
              <a:t> </a:t>
            </a:r>
            <a:r>
              <a:rPr lang="en-US" dirty="0" err="1" smtClean="0"/>
              <a:t>perempuan</a:t>
            </a:r>
            <a:r>
              <a:rPr lang="en-US" dirty="0" smtClean="0"/>
              <a:t> </a:t>
            </a:r>
            <a:r>
              <a:rPr lang="en-US" dirty="0" err="1" smtClean="0"/>
              <a:t>progesif</a:t>
            </a:r>
            <a:endParaRPr dirty="0"/>
          </a:p>
        </p:txBody>
      </p:sp>
      <p:sp>
        <p:nvSpPr>
          <p:cNvPr id="94" name="Google Shape;94;p17"/>
          <p:cNvSpPr/>
          <p:nvPr/>
        </p:nvSpPr>
        <p:spPr>
          <a:xfrm>
            <a:off x="1789899" y="1568299"/>
            <a:ext cx="1030250" cy="25515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Encode Sans Semi Condensed"/>
              </a:rPr>
              <a:t>3</a:t>
            </a:r>
            <a:endParaRPr b="1" i="0" dirty="0">
              <a:ln>
                <a:noFill/>
              </a:ln>
              <a:solidFill>
                <a:schemeClr val="lt1"/>
              </a:solidFill>
              <a:latin typeface="Encode Sans Semi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337367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>
            <a:spLocks noGrp="1"/>
          </p:cNvSpPr>
          <p:nvPr>
            <p:ph type="title"/>
          </p:nvPr>
        </p:nvSpPr>
        <p:spPr>
          <a:xfrm>
            <a:off x="475472" y="523251"/>
            <a:ext cx="2724927" cy="67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PEMBERDAYAAN</a:t>
            </a:r>
            <a:endParaRPr dirty="0"/>
          </a:p>
        </p:txBody>
      </p:sp>
      <p:sp>
        <p:nvSpPr>
          <p:cNvPr id="262" name="Google Shape;262;p31"/>
          <p:cNvSpPr txBox="1">
            <a:spLocks noGrp="1"/>
          </p:cNvSpPr>
          <p:nvPr>
            <p:ph type="body" idx="1"/>
          </p:nvPr>
        </p:nvSpPr>
        <p:spPr>
          <a:xfrm>
            <a:off x="2399050" y="1119237"/>
            <a:ext cx="1761030" cy="31533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200" b="1" dirty="0" smtClean="0"/>
              <a:t>P3 ROADSHOW :</a:t>
            </a:r>
          </a:p>
          <a:p>
            <a:pPr marL="171450" indent="-171450">
              <a:spcBef>
                <a:spcPts val="600"/>
              </a:spcBef>
              <a:spcAft>
                <a:spcPts val="600"/>
              </a:spcAft>
            </a:pPr>
            <a:r>
              <a:rPr lang="en-US" sz="1200" dirty="0" smtClean="0"/>
              <a:t>P</a:t>
            </a:r>
            <a:r>
              <a:rPr lang="en" sz="1200" dirty="0" smtClean="0"/>
              <a:t>erempuan during pandemic</a:t>
            </a:r>
          </a:p>
          <a:p>
            <a:pPr marL="171450" indent="-171450">
              <a:spcBef>
                <a:spcPts val="600"/>
              </a:spcBef>
              <a:spcAft>
                <a:spcPts val="600"/>
              </a:spcAft>
            </a:pPr>
            <a:r>
              <a:rPr lang="en" sz="1200" dirty="0" smtClean="0"/>
              <a:t>Mencega pelecehan</a:t>
            </a:r>
          </a:p>
          <a:p>
            <a:pPr marL="171450" indent="-171450">
              <a:spcBef>
                <a:spcPts val="600"/>
              </a:spcBef>
              <a:spcAft>
                <a:spcPts val="600"/>
              </a:spcAft>
            </a:pPr>
            <a:r>
              <a:rPr lang="en-US" sz="1200" dirty="0" smtClean="0"/>
              <a:t>M</a:t>
            </a:r>
            <a:r>
              <a:rPr lang="en" sz="1200" dirty="0" smtClean="0"/>
              <a:t>engurangi insyekur</a:t>
            </a:r>
          </a:p>
          <a:p>
            <a:pPr marL="171450" indent="-171450">
              <a:spcBef>
                <a:spcPts val="600"/>
              </a:spcBef>
              <a:spcAft>
                <a:spcPts val="600"/>
              </a:spcAft>
            </a:pPr>
            <a:r>
              <a:rPr lang="en-US" sz="1200" dirty="0" smtClean="0"/>
              <a:t>B</a:t>
            </a:r>
            <a:r>
              <a:rPr lang="en" sz="1200" dirty="0" smtClean="0"/>
              <a:t>eauty privilage</a:t>
            </a:r>
          </a:p>
          <a:p>
            <a:pPr marL="171450" indent="-171450">
              <a:spcBef>
                <a:spcPts val="600"/>
              </a:spcBef>
              <a:spcAft>
                <a:spcPts val="600"/>
              </a:spcAft>
            </a:pPr>
            <a:r>
              <a:rPr lang="en-US" sz="1200" dirty="0" smtClean="0"/>
              <a:t>R</a:t>
            </a:r>
            <a:r>
              <a:rPr lang="en" sz="1200" dirty="0" smtClean="0"/>
              <a:t>ape cultur</a:t>
            </a:r>
          </a:p>
          <a:p>
            <a:pPr marL="171450" indent="-171450">
              <a:spcBef>
                <a:spcPts val="600"/>
              </a:spcBef>
              <a:spcAft>
                <a:spcPts val="600"/>
              </a:spcAft>
            </a:pPr>
            <a:r>
              <a:rPr lang="en-US" sz="1200" dirty="0" smtClean="0"/>
              <a:t>P</a:t>
            </a:r>
            <a:r>
              <a:rPr lang="en" sz="1200" dirty="0" smtClean="0"/>
              <a:t>erempuan dalam dunia pekerjaan</a:t>
            </a:r>
          </a:p>
          <a:p>
            <a:pPr marL="171450" indent="-171450">
              <a:spcBef>
                <a:spcPts val="600"/>
              </a:spcBef>
              <a:spcAft>
                <a:spcPts val="600"/>
              </a:spcAft>
            </a:pPr>
            <a:r>
              <a:rPr lang="en-US" sz="1200" dirty="0" smtClean="0"/>
              <a:t>P</a:t>
            </a:r>
            <a:r>
              <a:rPr lang="en" sz="1200" dirty="0" smtClean="0"/>
              <a:t>erempuan dalam politik </a:t>
            </a:r>
          </a:p>
        </p:txBody>
      </p:sp>
      <p:sp>
        <p:nvSpPr>
          <p:cNvPr id="263" name="Google Shape;263;p31"/>
          <p:cNvSpPr txBox="1">
            <a:spLocks noGrp="1"/>
          </p:cNvSpPr>
          <p:nvPr>
            <p:ph type="body" idx="2"/>
          </p:nvPr>
        </p:nvSpPr>
        <p:spPr>
          <a:xfrm>
            <a:off x="4160080" y="1119237"/>
            <a:ext cx="1626214" cy="336121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200" b="1" dirty="0" smtClean="0"/>
              <a:t>W</a:t>
            </a:r>
            <a:r>
              <a:rPr lang="en" sz="1200" b="1" dirty="0" smtClean="0"/>
              <a:t>oment empowermen</a:t>
            </a:r>
          </a:p>
          <a:p>
            <a:pPr marL="0" lv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200" dirty="0" smtClean="0"/>
              <a:t>S</a:t>
            </a:r>
            <a:r>
              <a:rPr lang="en" sz="1200" dirty="0" smtClean="0"/>
              <a:t>eminar, lomba, pameran umtuk </a:t>
            </a:r>
            <a:r>
              <a:rPr lang="en-US" sz="1200" dirty="0" err="1" smtClean="0"/>
              <a:t>Memperingati</a:t>
            </a:r>
            <a:r>
              <a:rPr lang="en-US" sz="1200" dirty="0" smtClean="0"/>
              <a:t> </a:t>
            </a:r>
            <a:r>
              <a:rPr lang="en-US" sz="1200" dirty="0"/>
              <a:t>16 HAKTP (Hari Anti </a:t>
            </a:r>
            <a:r>
              <a:rPr lang="en-US" sz="1200" dirty="0" err="1"/>
              <a:t>Kekerasan</a:t>
            </a:r>
            <a:r>
              <a:rPr lang="en-US" sz="1200" dirty="0"/>
              <a:t> </a:t>
            </a:r>
            <a:r>
              <a:rPr lang="en-US" sz="1200" dirty="0" err="1"/>
              <a:t>Terhadap</a:t>
            </a:r>
            <a:r>
              <a:rPr lang="en-US" sz="1200" dirty="0"/>
              <a:t> </a:t>
            </a:r>
            <a:r>
              <a:rPr lang="en-US" sz="1200" dirty="0" err="1" smtClean="0"/>
              <a:t>Perempuan</a:t>
            </a:r>
            <a:r>
              <a:rPr lang="en-US" sz="1200" dirty="0" smtClean="0"/>
              <a:t>) Serta </a:t>
            </a:r>
            <a:r>
              <a:rPr lang="en-US" sz="1200" dirty="0" err="1" smtClean="0"/>
              <a:t>meningkatkan</a:t>
            </a:r>
            <a:r>
              <a:rPr lang="en-US" sz="1200" dirty="0" smtClean="0"/>
              <a:t> </a:t>
            </a:r>
            <a:r>
              <a:rPr lang="en-US" sz="1200" dirty="0"/>
              <a:t>awareness </a:t>
            </a:r>
            <a:r>
              <a:rPr lang="en-US" sz="1200" dirty="0" err="1"/>
              <a:t>khalayak</a:t>
            </a:r>
            <a:r>
              <a:rPr lang="en-US" sz="1200" dirty="0"/>
              <a:t> </a:t>
            </a:r>
            <a:r>
              <a:rPr lang="en-US" sz="1200" dirty="0" err="1"/>
              <a:t>umum</a:t>
            </a:r>
            <a:r>
              <a:rPr lang="en-US" sz="1200" dirty="0"/>
              <a:t> </a:t>
            </a:r>
            <a:r>
              <a:rPr lang="en-US" sz="1200" dirty="0" err="1"/>
              <a:t>mengenai</a:t>
            </a:r>
            <a:r>
              <a:rPr lang="en-US" sz="1200" dirty="0"/>
              <a:t> </a:t>
            </a:r>
            <a:r>
              <a:rPr lang="en-US" sz="1200" dirty="0" err="1"/>
              <a:t>kekerasan</a:t>
            </a:r>
            <a:r>
              <a:rPr lang="en-US" sz="1200" dirty="0"/>
              <a:t> </a:t>
            </a:r>
            <a:r>
              <a:rPr lang="en-US" sz="1200" dirty="0" err="1"/>
              <a:t>terhadap</a:t>
            </a:r>
            <a:r>
              <a:rPr lang="en-US" sz="1200" dirty="0"/>
              <a:t> </a:t>
            </a:r>
            <a:r>
              <a:rPr lang="en-US" sz="1200" dirty="0" err="1" smtClean="0"/>
              <a:t>perempuan</a:t>
            </a:r>
            <a:r>
              <a:rPr lang="en-US" sz="1200" dirty="0" smtClean="0"/>
              <a:t> </a:t>
            </a:r>
            <a:r>
              <a:rPr lang="en-US" sz="1200" dirty="0" err="1" smtClean="0"/>
              <a:t>dan</a:t>
            </a:r>
            <a:r>
              <a:rPr lang="en-US" sz="1200" dirty="0" smtClean="0"/>
              <a:t> </a:t>
            </a:r>
            <a:r>
              <a:rPr lang="en-US" sz="1200" dirty="0" err="1"/>
              <a:t>u</a:t>
            </a:r>
            <a:r>
              <a:rPr lang="en-US" sz="1200" dirty="0" err="1" smtClean="0"/>
              <a:t>paya</a:t>
            </a:r>
            <a:r>
              <a:rPr lang="en-US" sz="1200" dirty="0" smtClean="0"/>
              <a:t> </a:t>
            </a:r>
            <a:r>
              <a:rPr lang="en-US" sz="1200" dirty="0" err="1"/>
              <a:t>meruntuhkan</a:t>
            </a:r>
            <a:r>
              <a:rPr lang="en-US" sz="1200" dirty="0"/>
              <a:t> stigma </a:t>
            </a:r>
            <a:r>
              <a:rPr lang="en-US" sz="1200" dirty="0" err="1"/>
              <a:t>publik</a:t>
            </a:r>
            <a:r>
              <a:rPr lang="en-US" sz="1200" dirty="0"/>
              <a:t> </a:t>
            </a:r>
            <a:r>
              <a:rPr lang="en-US" sz="1200" dirty="0" err="1"/>
              <a:t>mengenai</a:t>
            </a:r>
            <a:r>
              <a:rPr lang="en-US" sz="1200" dirty="0"/>
              <a:t> korban </a:t>
            </a:r>
            <a:r>
              <a:rPr lang="en-US" sz="1200" dirty="0" err="1"/>
              <a:t>kekerasan</a:t>
            </a:r>
            <a:r>
              <a:rPr lang="en-US" sz="1200" dirty="0"/>
              <a:t> </a:t>
            </a:r>
            <a:r>
              <a:rPr lang="en-US" sz="1200" dirty="0" err="1"/>
              <a:t>seksual</a:t>
            </a:r>
            <a:r>
              <a:rPr lang="en" sz="1200" dirty="0" smtClean="0"/>
              <a:t> untuk memperingati 16 HAKP</a:t>
            </a:r>
            <a:endParaRPr lang="en" sz="1200" dirty="0"/>
          </a:p>
        </p:txBody>
      </p:sp>
      <p:sp>
        <p:nvSpPr>
          <p:cNvPr id="264" name="Google Shape;264;p31"/>
          <p:cNvSpPr txBox="1">
            <a:spLocks noGrp="1"/>
          </p:cNvSpPr>
          <p:nvPr>
            <p:ph type="body" idx="3"/>
          </p:nvPr>
        </p:nvSpPr>
        <p:spPr>
          <a:xfrm>
            <a:off x="6023024" y="1197351"/>
            <a:ext cx="1524300" cy="109277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P3 talks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</a:t>
            </a:r>
            <a:r>
              <a:rPr lang="en" dirty="0" smtClean="0"/>
              <a:t>odcase mengenai pemberdayaan perempuan </a:t>
            </a:r>
            <a:endParaRPr dirty="0"/>
          </a:p>
        </p:txBody>
      </p:sp>
      <p:sp>
        <p:nvSpPr>
          <p:cNvPr id="265" name="Google Shape;265;p31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66" name="Google Shape;266;p31"/>
          <p:cNvSpPr txBox="1">
            <a:spLocks noGrp="1"/>
          </p:cNvSpPr>
          <p:nvPr>
            <p:ph type="body" idx="1"/>
          </p:nvPr>
        </p:nvSpPr>
        <p:spPr>
          <a:xfrm>
            <a:off x="6023024" y="2350471"/>
            <a:ext cx="1524300" cy="99740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 smtClean="0"/>
              <a:t>FYI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/>
              <a:t>Konten</a:t>
            </a:r>
            <a:r>
              <a:rPr lang="en-US" sz="1200" dirty="0" smtClean="0"/>
              <a:t> yang </a:t>
            </a:r>
            <a:r>
              <a:rPr lang="en-US" sz="1200" dirty="0" err="1" smtClean="0"/>
              <a:t>berisinya</a:t>
            </a:r>
            <a:r>
              <a:rPr lang="en-US" sz="1200" dirty="0" smtClean="0"/>
              <a:t> </a:t>
            </a:r>
            <a:r>
              <a:rPr lang="en-US" sz="1200" dirty="0" err="1" smtClean="0"/>
              <a:t>mengenai</a:t>
            </a:r>
            <a:r>
              <a:rPr lang="en-US" sz="1200" dirty="0" smtClean="0"/>
              <a:t> </a:t>
            </a:r>
            <a:r>
              <a:rPr lang="en-US" sz="1200" dirty="0" err="1" smtClean="0"/>
              <a:t>autobiogfi</a:t>
            </a:r>
            <a:r>
              <a:rPr lang="en-US" sz="1200" dirty="0" smtClean="0"/>
              <a:t> </a:t>
            </a:r>
            <a:r>
              <a:rPr lang="en-US" sz="1200" dirty="0" err="1" smtClean="0"/>
              <a:t>perempuan</a:t>
            </a:r>
            <a:r>
              <a:rPr lang="en-US" sz="1200" dirty="0" smtClean="0"/>
              <a:t> yang </a:t>
            </a:r>
            <a:r>
              <a:rPr lang="en-US" sz="1200" dirty="0" err="1" smtClean="0"/>
              <a:t>menginspirasi</a:t>
            </a:r>
            <a:r>
              <a:rPr lang="en-US" sz="1200" dirty="0" smtClean="0"/>
              <a:t> </a:t>
            </a:r>
            <a:endParaRPr sz="1200" dirty="0"/>
          </a:p>
        </p:txBody>
      </p:sp>
      <p:sp>
        <p:nvSpPr>
          <p:cNvPr id="268" name="Google Shape;268;p31"/>
          <p:cNvSpPr txBox="1">
            <a:spLocks noGrp="1"/>
          </p:cNvSpPr>
          <p:nvPr>
            <p:ph type="body" idx="3"/>
          </p:nvPr>
        </p:nvSpPr>
        <p:spPr>
          <a:xfrm>
            <a:off x="6023024" y="3408218"/>
            <a:ext cx="1524300" cy="10722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 smtClean="0"/>
              <a:t>PHB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 err="1" smtClean="0"/>
              <a:t>Memperingati</a:t>
            </a:r>
            <a:r>
              <a:rPr lang="en-US" sz="1200" dirty="0" smtClean="0"/>
              <a:t> </a:t>
            </a:r>
            <a:r>
              <a:rPr lang="en-US" sz="1200" dirty="0" err="1" smtClean="0"/>
              <a:t>hari-hari</a:t>
            </a:r>
            <a:r>
              <a:rPr lang="en-US" sz="1200" dirty="0" smtClean="0"/>
              <a:t> </a:t>
            </a:r>
            <a:r>
              <a:rPr lang="en-US" sz="1200" dirty="0" err="1" smtClean="0"/>
              <a:t>besar</a:t>
            </a:r>
            <a:r>
              <a:rPr lang="en-US" sz="1200" dirty="0" smtClean="0"/>
              <a:t> yang </a:t>
            </a:r>
            <a:r>
              <a:rPr lang="en-US" sz="1200" dirty="0" err="1" smtClean="0"/>
              <a:t>berhubungan</a:t>
            </a:r>
            <a:r>
              <a:rPr lang="en-US" sz="1200" dirty="0" smtClean="0"/>
              <a:t> </a:t>
            </a:r>
            <a:r>
              <a:rPr lang="en-US" sz="1200" dirty="0" err="1" smtClean="0"/>
              <a:t>dengan</a:t>
            </a:r>
            <a:r>
              <a:rPr lang="en-US" sz="1200" dirty="0" smtClean="0"/>
              <a:t> </a:t>
            </a:r>
            <a:r>
              <a:rPr lang="en-US" sz="1200" dirty="0" err="1" smtClean="0"/>
              <a:t>perempuan</a:t>
            </a:r>
            <a:r>
              <a:rPr lang="en-US" sz="1200" dirty="0" smtClean="0"/>
              <a:t> 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410806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 txBox="1">
            <a:spLocks noGrp="1"/>
          </p:cNvSpPr>
          <p:nvPr>
            <p:ph type="title"/>
          </p:nvPr>
        </p:nvSpPr>
        <p:spPr>
          <a:xfrm>
            <a:off x="558600" y="514349"/>
            <a:ext cx="2264811" cy="91159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Timeline</a:t>
            </a:r>
            <a:br>
              <a:rPr lang="en" dirty="0" smtClean="0"/>
            </a:br>
            <a:r>
              <a:rPr lang="en" dirty="0" smtClean="0"/>
              <a:t>pemberdayaan </a:t>
            </a:r>
            <a:endParaRPr dirty="0"/>
          </a:p>
        </p:txBody>
      </p:sp>
      <p:sp>
        <p:nvSpPr>
          <p:cNvPr id="347" name="Google Shape;347;p40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348" name="Google Shape;348;p40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AGT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49" name="Google Shape;349;p40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AGT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0" name="Google Shape;350;p40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AGT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1" name="Google Shape;351;p40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JUL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2" name="Google Shape;352;p40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JUL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3" name="Google Shape;353;p40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JUL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4" name="Google Shape;354;p40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JUL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5" name="Google Shape;355;p40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smtClean="0">
                <a:solidFill>
                  <a:schemeClr val="tx1"/>
                </a:solidFill>
                <a:latin typeface="Karla"/>
                <a:ea typeface="Karla"/>
                <a:cs typeface="Karla"/>
                <a:sym typeface="Karla"/>
              </a:rPr>
              <a:t>JUN</a:t>
            </a:r>
            <a:endParaRPr sz="1000" b="1" dirty="0">
              <a:solidFill>
                <a:schemeClr val="tx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6" name="Google Shape;356;p40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smtClean="0">
                <a:solidFill>
                  <a:schemeClr val="tx1"/>
                </a:solidFill>
                <a:latin typeface="Karla"/>
                <a:ea typeface="Karla"/>
                <a:cs typeface="Karla"/>
                <a:sym typeface="Karla"/>
              </a:rPr>
              <a:t>JUN</a:t>
            </a:r>
            <a:endParaRPr sz="1000" b="1" dirty="0">
              <a:solidFill>
                <a:schemeClr val="tx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7" name="Google Shape;357;p40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>
              <a:lumMod val="75000"/>
            </a:schemeClr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 smtClean="0">
                <a:ln w="0"/>
                <a:solidFill>
                  <a:schemeClr val="tx1"/>
                </a:solidFill>
                <a:latin typeface="Karla"/>
                <a:ea typeface="Karla"/>
                <a:cs typeface="Karla"/>
                <a:sym typeface="Karla"/>
              </a:rPr>
              <a:t>JUN</a:t>
            </a:r>
            <a:endParaRPr sz="1000" b="1" dirty="0">
              <a:ln w="0"/>
              <a:solidFill>
                <a:schemeClr val="tx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8" name="Google Shape;358;p40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MEI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9" name="Google Shape;359;p40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MEI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0" name="Google Shape;360;p40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361" name="Google Shape;361;p40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2" name="Google Shape;362;p40"/>
          <p:cNvSpPr txBox="1"/>
          <p:nvPr/>
        </p:nvSpPr>
        <p:spPr>
          <a:xfrm>
            <a:off x="412147" y="1932076"/>
            <a:ext cx="1249500" cy="26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Roadshow</a:t>
            </a:r>
            <a:endParaRPr lang="en-US"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3" name="Google Shape;363;p40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4" name="Google Shape;364;p40"/>
          <p:cNvSpPr txBox="1"/>
          <p:nvPr/>
        </p:nvSpPr>
        <p:spPr>
          <a:xfrm>
            <a:off x="1823442" y="1825928"/>
            <a:ext cx="658857" cy="379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talks</a:t>
            </a:r>
            <a:endParaRPr lang="en-US"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5" name="Google Shape;365;p40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6" name="Google Shape;366;p40"/>
          <p:cNvSpPr txBox="1"/>
          <p:nvPr/>
        </p:nvSpPr>
        <p:spPr>
          <a:xfrm>
            <a:off x="3277435" y="1959844"/>
            <a:ext cx="624750" cy="211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FYI</a:t>
            </a:r>
            <a:endParaRPr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7" name="Google Shape;367;p40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69" name="Google Shape;369;p40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0" name="Google Shape;370;p40"/>
          <p:cNvSpPr txBox="1"/>
          <p:nvPr/>
        </p:nvSpPr>
        <p:spPr>
          <a:xfrm>
            <a:off x="5939611" y="2014218"/>
            <a:ext cx="222392" cy="19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FYI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1" name="Google Shape;371;p40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2" name="Google Shape;372;p40"/>
          <p:cNvSpPr txBox="1"/>
          <p:nvPr/>
        </p:nvSpPr>
        <p:spPr>
          <a:xfrm>
            <a:off x="6976022" y="2014218"/>
            <a:ext cx="1518372" cy="349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roadshow</a:t>
            </a:r>
            <a:endParaRPr lang="en-US"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3" name="Google Shape;373;p40"/>
          <p:cNvCxnSpPr/>
          <p:nvPr/>
        </p:nvCxnSpPr>
        <p:spPr>
          <a:xfrm rot="10800000">
            <a:off x="1494129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4" name="Google Shape;374;p40"/>
          <p:cNvSpPr txBox="1"/>
          <p:nvPr/>
        </p:nvSpPr>
        <p:spPr>
          <a:xfrm>
            <a:off x="1388035" y="3672673"/>
            <a:ext cx="298935" cy="229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FYI</a:t>
            </a:r>
            <a:endParaRPr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5" name="Google Shape;375;p40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6" name="Google Shape;376;p40"/>
          <p:cNvSpPr txBox="1"/>
          <p:nvPr/>
        </p:nvSpPr>
        <p:spPr>
          <a:xfrm>
            <a:off x="2354408" y="3655683"/>
            <a:ext cx="983778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Roadshow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7" name="Google Shape;377;p40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8" name="Google Shape;378;p40"/>
          <p:cNvSpPr txBox="1"/>
          <p:nvPr/>
        </p:nvSpPr>
        <p:spPr>
          <a:xfrm>
            <a:off x="3684804" y="3672673"/>
            <a:ext cx="1249500" cy="639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Roadshow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9" name="Google Shape;379;p40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0" name="Google Shape;380;p40"/>
          <p:cNvSpPr txBox="1"/>
          <p:nvPr/>
        </p:nvSpPr>
        <p:spPr>
          <a:xfrm>
            <a:off x="4505456" y="1839408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Woment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Empowerment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81" name="Google Shape;381;p40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2" name="Google Shape;382;p40"/>
          <p:cNvSpPr txBox="1"/>
          <p:nvPr/>
        </p:nvSpPr>
        <p:spPr>
          <a:xfrm>
            <a:off x="6269180" y="3703999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Woment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Empowerment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83" name="Google Shape;383;p40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4" name="Google Shape;384;p40"/>
          <p:cNvSpPr txBox="1"/>
          <p:nvPr/>
        </p:nvSpPr>
        <p:spPr>
          <a:xfrm>
            <a:off x="7919739" y="3712001"/>
            <a:ext cx="320057" cy="379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FYI</a:t>
            </a:r>
            <a:endParaRPr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81520" y="3641242"/>
            <a:ext cx="978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Karla" panose="020B0604020202020204" charset="0"/>
              </a:rPr>
              <a:t>P3 talks </a:t>
            </a:r>
            <a:endParaRPr lang="en-US" sz="1200" dirty="0">
              <a:solidFill>
                <a:schemeClr val="bg2"/>
              </a:solidFill>
              <a:latin typeface="Karl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39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 txBox="1">
            <a:spLocks noGrp="1"/>
          </p:cNvSpPr>
          <p:nvPr>
            <p:ph type="title"/>
          </p:nvPr>
        </p:nvSpPr>
        <p:spPr>
          <a:xfrm>
            <a:off x="558600" y="514349"/>
            <a:ext cx="2264811" cy="91159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Timeline</a:t>
            </a:r>
            <a:br>
              <a:rPr lang="en" dirty="0" smtClean="0"/>
            </a:br>
            <a:r>
              <a:rPr lang="en" dirty="0" smtClean="0"/>
              <a:t>pemberdayaan </a:t>
            </a:r>
            <a:endParaRPr dirty="0"/>
          </a:p>
        </p:txBody>
      </p:sp>
      <p:sp>
        <p:nvSpPr>
          <p:cNvPr id="347" name="Google Shape;347;p40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351" name="Google Shape;351;p40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NOV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2" name="Google Shape;352;p40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NOV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3" name="Google Shape;353;p40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NOV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4" name="Google Shape;354;p40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OCT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5" name="Google Shape;355;p40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OCT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6" name="Google Shape;356;p40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OCT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7" name="Google Shape;357;p40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SEP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8" name="Google Shape;358;p40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SEP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9" name="Google Shape;359;p40"/>
          <p:cNvSpPr/>
          <p:nvPr/>
        </p:nvSpPr>
        <p:spPr>
          <a:xfrm>
            <a:off x="47428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AGT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0" name="Google Shape;360;p40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361" name="Google Shape;361;p40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2" name="Google Shape;362;p40"/>
          <p:cNvSpPr txBox="1"/>
          <p:nvPr/>
        </p:nvSpPr>
        <p:spPr>
          <a:xfrm>
            <a:off x="412147" y="1932076"/>
            <a:ext cx="1249500" cy="266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Talks</a:t>
            </a:r>
            <a:endParaRPr lang="en-US"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3" name="Google Shape;363;p40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4" name="Google Shape;364;p40"/>
          <p:cNvSpPr txBox="1"/>
          <p:nvPr/>
        </p:nvSpPr>
        <p:spPr>
          <a:xfrm>
            <a:off x="1583598" y="1816982"/>
            <a:ext cx="999969" cy="379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Roadshow</a:t>
            </a:r>
            <a:endParaRPr lang="en-US"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5" name="Google Shape;365;p40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6" name="Google Shape;366;p40"/>
          <p:cNvSpPr txBox="1"/>
          <p:nvPr/>
        </p:nvSpPr>
        <p:spPr>
          <a:xfrm>
            <a:off x="3277435" y="1932076"/>
            <a:ext cx="351338" cy="253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FYI</a:t>
            </a:r>
            <a:endParaRPr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7" name="Google Shape;367;p40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69" name="Google Shape;369;p40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0" name="Google Shape;370;p40"/>
          <p:cNvSpPr txBox="1"/>
          <p:nvPr/>
        </p:nvSpPr>
        <p:spPr>
          <a:xfrm>
            <a:off x="5737632" y="2014218"/>
            <a:ext cx="986995" cy="183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Roadshow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3" name="Google Shape;373;p40"/>
          <p:cNvCxnSpPr/>
          <p:nvPr/>
        </p:nvCxnSpPr>
        <p:spPr>
          <a:xfrm rot="10800000">
            <a:off x="1494129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4" name="Google Shape;374;p40"/>
          <p:cNvSpPr txBox="1"/>
          <p:nvPr/>
        </p:nvSpPr>
        <p:spPr>
          <a:xfrm>
            <a:off x="1388035" y="3672673"/>
            <a:ext cx="298935" cy="229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FYI</a:t>
            </a:r>
            <a:endParaRPr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5" name="Google Shape;375;p40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6" name="Google Shape;376;p40"/>
          <p:cNvSpPr txBox="1"/>
          <p:nvPr/>
        </p:nvSpPr>
        <p:spPr>
          <a:xfrm>
            <a:off x="2354408" y="3655683"/>
            <a:ext cx="983778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Roadshow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7" name="Google Shape;377;p40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8" name="Google Shape;378;p40"/>
          <p:cNvSpPr txBox="1"/>
          <p:nvPr/>
        </p:nvSpPr>
        <p:spPr>
          <a:xfrm>
            <a:off x="3684804" y="3672673"/>
            <a:ext cx="1249500" cy="639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P3 Roadshow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9" name="Google Shape;379;p40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0" name="Google Shape;380;p40"/>
          <p:cNvSpPr txBox="1"/>
          <p:nvPr/>
        </p:nvSpPr>
        <p:spPr>
          <a:xfrm>
            <a:off x="4505456" y="1839408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Woment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Empowerment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981520" y="3641242"/>
            <a:ext cx="978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2"/>
                </a:solidFill>
                <a:latin typeface="Karla" panose="020B0604020202020204" charset="0"/>
              </a:rPr>
              <a:t>P3 talks </a:t>
            </a:r>
            <a:endParaRPr lang="en-US" sz="1200" dirty="0">
              <a:solidFill>
                <a:schemeClr val="bg2"/>
              </a:solidFill>
              <a:latin typeface="Karl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471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20000">
              <a:schemeClr val="accent4"/>
            </a:gs>
            <a:gs pos="79000">
              <a:schemeClr val="accent3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ctrTitle" idx="4294967295"/>
          </p:nvPr>
        </p:nvSpPr>
        <p:spPr>
          <a:xfrm>
            <a:off x="838200" y="2116750"/>
            <a:ext cx="47358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Big concept</a:t>
            </a:r>
            <a:endParaRPr sz="9600"/>
          </a:p>
        </p:txBody>
      </p:sp>
      <p:sp>
        <p:nvSpPr>
          <p:cNvPr id="113" name="Google Shape;113;p20"/>
          <p:cNvSpPr txBox="1">
            <a:spLocks noGrp="1"/>
          </p:cNvSpPr>
          <p:nvPr>
            <p:ph type="subTitle" idx="4294967295"/>
          </p:nvPr>
        </p:nvSpPr>
        <p:spPr>
          <a:xfrm>
            <a:off x="838200" y="3411550"/>
            <a:ext cx="4735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err="1" smtClean="0">
                <a:solidFill>
                  <a:schemeClr val="dk2"/>
                </a:solidFill>
              </a:rPr>
              <a:t>Pemanfaatan</a:t>
            </a:r>
            <a:r>
              <a:rPr lang="en-US" dirty="0" smtClean="0">
                <a:solidFill>
                  <a:schemeClr val="dk2"/>
                </a:solidFill>
              </a:rPr>
              <a:t> social media </a:t>
            </a:r>
            <a:r>
              <a:rPr lang="en-US" dirty="0" err="1" smtClean="0">
                <a:solidFill>
                  <a:schemeClr val="dk2"/>
                </a:solidFill>
              </a:rPr>
              <a:t>dan</a:t>
            </a:r>
            <a:r>
              <a:rPr lang="en-US" dirty="0" smtClean="0">
                <a:solidFill>
                  <a:schemeClr val="dk2"/>
                </a:solidFill>
              </a:rPr>
              <a:t> internet </a:t>
            </a:r>
            <a:r>
              <a:rPr lang="en-US" dirty="0" err="1" smtClean="0">
                <a:solidFill>
                  <a:schemeClr val="dk2"/>
                </a:solidFill>
              </a:rPr>
              <a:t>dalam</a:t>
            </a:r>
            <a:r>
              <a:rPr lang="en-US" dirty="0" smtClean="0">
                <a:solidFill>
                  <a:schemeClr val="dk2"/>
                </a:solidFill>
              </a:rPr>
              <a:t> </a:t>
            </a:r>
            <a:r>
              <a:rPr lang="en-US" dirty="0" err="1" smtClean="0">
                <a:solidFill>
                  <a:schemeClr val="dk2"/>
                </a:solidFill>
              </a:rPr>
              <a:t>ruang</a:t>
            </a:r>
            <a:r>
              <a:rPr lang="en-US" dirty="0" smtClean="0">
                <a:solidFill>
                  <a:schemeClr val="dk2"/>
                </a:solidFill>
              </a:rPr>
              <a:t> </a:t>
            </a:r>
            <a:r>
              <a:rPr lang="en-US" dirty="0" err="1" smtClean="0">
                <a:solidFill>
                  <a:schemeClr val="dk2"/>
                </a:solidFill>
              </a:rPr>
              <a:t>lingkup</a:t>
            </a:r>
            <a:r>
              <a:rPr lang="en-US" dirty="0" smtClean="0">
                <a:solidFill>
                  <a:schemeClr val="dk2"/>
                </a:solidFill>
              </a:rPr>
              <a:t> </a:t>
            </a:r>
            <a:r>
              <a:rPr lang="en-US" dirty="0" err="1" smtClean="0">
                <a:solidFill>
                  <a:schemeClr val="dk2"/>
                </a:solidFill>
              </a:rPr>
              <a:t>kerja</a:t>
            </a:r>
            <a:r>
              <a:rPr lang="en-US" dirty="0" smtClean="0">
                <a:solidFill>
                  <a:schemeClr val="dk2"/>
                </a:solidFill>
              </a:rPr>
              <a:t> 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14" name="Google Shape;114;p20"/>
          <p:cNvGrpSpPr/>
          <p:nvPr/>
        </p:nvGrpSpPr>
        <p:grpSpPr>
          <a:xfrm>
            <a:off x="5212613" y="322601"/>
            <a:ext cx="1722365" cy="1722348"/>
            <a:chOff x="6643075" y="3664250"/>
            <a:chExt cx="407950" cy="407975"/>
          </a:xfrm>
        </p:grpSpPr>
        <p:sp>
          <p:nvSpPr>
            <p:cNvPr id="115" name="Google Shape;115;p20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0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20"/>
          <p:cNvGrpSpPr/>
          <p:nvPr/>
        </p:nvGrpSpPr>
        <p:grpSpPr>
          <a:xfrm rot="-5214698">
            <a:off x="6998111" y="1770206"/>
            <a:ext cx="708127" cy="708087"/>
            <a:chOff x="576250" y="4319400"/>
            <a:chExt cx="442075" cy="442050"/>
          </a:xfrm>
        </p:grpSpPr>
        <p:sp>
          <p:nvSpPr>
            <p:cNvPr id="118" name="Google Shape;118;p20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0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20"/>
          <p:cNvSpPr/>
          <p:nvPr/>
        </p:nvSpPr>
        <p:spPr>
          <a:xfrm>
            <a:off x="4800488" y="720262"/>
            <a:ext cx="269213" cy="25705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0"/>
          <p:cNvSpPr/>
          <p:nvPr/>
        </p:nvSpPr>
        <p:spPr>
          <a:xfrm rot="2697530">
            <a:off x="5869454" y="2444465"/>
            <a:ext cx="408675" cy="39021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0"/>
          <p:cNvSpPr/>
          <p:nvPr/>
        </p:nvSpPr>
        <p:spPr>
          <a:xfrm>
            <a:off x="6192759" y="2221687"/>
            <a:ext cx="163695" cy="15637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/>
          <p:nvPr/>
        </p:nvSpPr>
        <p:spPr>
          <a:xfrm rot="1279958">
            <a:off x="4613970" y="1495627"/>
            <a:ext cx="163658" cy="15636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>
            <a:spLocks noGrp="1"/>
          </p:cNvSpPr>
          <p:nvPr>
            <p:ph type="ctrTitle" idx="4294967295"/>
          </p:nvPr>
        </p:nvSpPr>
        <p:spPr>
          <a:xfrm>
            <a:off x="838200" y="1430950"/>
            <a:ext cx="7467600" cy="150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0" dirty="0" err="1" smtClean="0"/>
              <a:t>Inovasi</a:t>
            </a:r>
            <a:r>
              <a:rPr lang="en-US" sz="11000" dirty="0" smtClean="0"/>
              <a:t> </a:t>
            </a:r>
            <a:endParaRPr sz="11000" dirty="0"/>
          </a:p>
        </p:txBody>
      </p:sp>
      <p:sp>
        <p:nvSpPr>
          <p:cNvPr id="219" name="Google Shape;219;p28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 txBox="1">
            <a:spLocks noGrp="1"/>
          </p:cNvSpPr>
          <p:nvPr>
            <p:ph type="title"/>
          </p:nvPr>
        </p:nvSpPr>
        <p:spPr>
          <a:xfrm>
            <a:off x="558600" y="514350"/>
            <a:ext cx="1665055" cy="8882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/>
              <a:t>Curriculum </a:t>
            </a:r>
            <a:r>
              <a:rPr lang="en-US" dirty="0" smtClean="0"/>
              <a:t>Vitae</a:t>
            </a:r>
            <a:r>
              <a:rPr lang="en" dirty="0" smtClean="0"/>
              <a:t> </a:t>
            </a:r>
            <a:endParaRPr dirty="0"/>
          </a:p>
        </p:txBody>
      </p:sp>
      <p:sp>
        <p:nvSpPr>
          <p:cNvPr id="347" name="Google Shape;347;p40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287" y="129651"/>
            <a:ext cx="3364427" cy="475903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6446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100000">
              <a:schemeClr val="accent1"/>
            </a:gs>
          </a:gsLst>
          <a:lin ang="5400012" scaled="0"/>
        </a:gra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"/>
          <p:cNvSpPr txBox="1">
            <a:spLocks noGrp="1"/>
          </p:cNvSpPr>
          <p:nvPr>
            <p:ph type="body" idx="4294967295"/>
          </p:nvPr>
        </p:nvSpPr>
        <p:spPr>
          <a:xfrm>
            <a:off x="655475" y="1104555"/>
            <a:ext cx="3007800" cy="293446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 smtClean="0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T</a:t>
            </a:r>
            <a:r>
              <a:rPr lang="en" sz="4800" b="1" dirty="0" smtClean="0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ampilan instagram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P</a:t>
            </a:r>
            <a:r>
              <a:rPr lang="en" dirty="0" smtClean="0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embuatan templet kosongan untuk postingan instagram P3, dan untuk memudahkan jadwal postingan instagram p3 akan menggunakan facebook creator studio </a:t>
            </a:r>
          </a:p>
        </p:txBody>
      </p:sp>
      <p:sp>
        <p:nvSpPr>
          <p:cNvPr id="281" name="Google Shape;281;p33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282" name="Google Shape;282;p33"/>
          <p:cNvGrpSpPr/>
          <p:nvPr/>
        </p:nvGrpSpPr>
        <p:grpSpPr>
          <a:xfrm>
            <a:off x="5599195" y="690028"/>
            <a:ext cx="1814445" cy="3763518"/>
            <a:chOff x="2547150" y="238125"/>
            <a:chExt cx="2525675" cy="5238750"/>
          </a:xfrm>
        </p:grpSpPr>
        <p:sp>
          <p:nvSpPr>
            <p:cNvPr id="283" name="Google Shape;283;p33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3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7" t="4849" r="8664" b="4377"/>
          <a:stretch/>
        </p:blipFill>
        <p:spPr>
          <a:xfrm>
            <a:off x="5711544" y="1035955"/>
            <a:ext cx="1588399" cy="30730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100000">
              <a:schemeClr val="accent1"/>
            </a:gs>
          </a:gsLst>
          <a:lin ang="5400012" scaled="0"/>
        </a:gra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5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305" name="Google Shape;305;p35"/>
          <p:cNvGrpSpPr/>
          <p:nvPr/>
        </p:nvGrpSpPr>
        <p:grpSpPr>
          <a:xfrm>
            <a:off x="3681899" y="1505727"/>
            <a:ext cx="4542205" cy="2661224"/>
            <a:chOff x="1177450" y="241631"/>
            <a:chExt cx="6173152" cy="3616776"/>
          </a:xfrm>
        </p:grpSpPr>
        <p:sp>
          <p:nvSpPr>
            <p:cNvPr id="306" name="Google Shape;306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0" name="Google Shape;310;p35"/>
          <p:cNvSpPr txBox="1">
            <a:spLocks noGrp="1"/>
          </p:cNvSpPr>
          <p:nvPr>
            <p:ph type="body" idx="4294967295"/>
          </p:nvPr>
        </p:nvSpPr>
        <p:spPr>
          <a:xfrm>
            <a:off x="666390" y="838200"/>
            <a:ext cx="3007800" cy="413871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 smtClean="0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T</a:t>
            </a:r>
            <a:r>
              <a:rPr lang="en" sz="4800" b="1" dirty="0" smtClean="0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ampian website</a:t>
            </a:r>
            <a:endParaRPr sz="4800" b="1" dirty="0" smtClean="0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dirty="0" smtClean="0"/>
              <a:t>P</a:t>
            </a:r>
            <a:r>
              <a:rPr lang="en" dirty="0" smtClean="0"/>
              <a:t>enggunaan website sebagai wadah penampungan untuk laporan lekas.pulih dan update progam kerja juga dapat di gunakan untuk peningkatan SEO di google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927" y="1635217"/>
            <a:ext cx="3560859" cy="22648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801091" y="1406237"/>
            <a:ext cx="53755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Bahnschrift SemiBold" panose="020B0502040204020203" pitchFamily="34" charset="0"/>
              </a:rPr>
              <a:t>HIDUP MAHASISWA!</a:t>
            </a:r>
          </a:p>
          <a:p>
            <a:pPr algn="ctr"/>
            <a:endParaRPr lang="en-US" sz="4000" dirty="0" smtClean="0">
              <a:latin typeface="Bahnschrift SemiBold" panose="020B0502040204020203" pitchFamily="34" charset="0"/>
            </a:endParaRPr>
          </a:p>
          <a:p>
            <a:pPr algn="ctr"/>
            <a:r>
              <a:rPr lang="en-US" sz="4000" dirty="0" smtClean="0">
                <a:latin typeface="Bahnschrift SemiBold" panose="020B0502040204020203" pitchFamily="34" charset="0"/>
              </a:rPr>
              <a:t>HIDUP PEREMPUAN YANG MELAWAN!</a:t>
            </a:r>
            <a:endParaRPr lang="en-US" sz="4000" dirty="0">
              <a:latin typeface="Bahnschrift SemiBold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83627" y="1617514"/>
            <a:ext cx="6990600" cy="217071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smtClean="0"/>
              <a:t>Unit yang </a:t>
            </a:r>
            <a:r>
              <a:rPr lang="en-US" dirty="0" err="1" smtClean="0"/>
              <a:t>bergerak</a:t>
            </a:r>
            <a:r>
              <a:rPr lang="en-US" dirty="0" smtClean="0"/>
              <a:t> di </a:t>
            </a:r>
            <a:r>
              <a:rPr lang="en-US" dirty="0" err="1" smtClean="0"/>
              <a:t>bidang</a:t>
            </a:r>
            <a:r>
              <a:rPr lang="en-US" dirty="0" smtClean="0"/>
              <a:t> </a:t>
            </a:r>
            <a:r>
              <a:rPr lang="en-US" dirty="0" err="1" smtClean="0"/>
              <a:t>kajian</a:t>
            </a:r>
            <a:r>
              <a:rPr lang="en-US" dirty="0" smtClean="0"/>
              <a:t>, </a:t>
            </a:r>
            <a:r>
              <a:rPr lang="en-US" dirty="0" err="1" smtClean="0"/>
              <a:t>pergerakan</a:t>
            </a:r>
            <a:r>
              <a:rPr lang="en-US" dirty="0" smtClean="0"/>
              <a:t>,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pencerdasan</a:t>
            </a:r>
            <a:r>
              <a:rPr lang="en-US" dirty="0" smtClean="0"/>
              <a:t> </a:t>
            </a:r>
            <a:r>
              <a:rPr lang="en-US" dirty="0" err="1" smtClean="0"/>
              <a:t>terkait</a:t>
            </a:r>
            <a:r>
              <a:rPr lang="en-US" dirty="0" smtClean="0"/>
              <a:t> </a:t>
            </a:r>
            <a:r>
              <a:rPr lang="en-US" dirty="0" err="1" smtClean="0"/>
              <a:t>isu</a:t>
            </a:r>
            <a:r>
              <a:rPr lang="en-US" dirty="0" smtClean="0"/>
              <a:t> – </a:t>
            </a:r>
            <a:r>
              <a:rPr lang="en-US" dirty="0" err="1" smtClean="0"/>
              <a:t>isu</a:t>
            </a:r>
            <a:r>
              <a:rPr lang="en-US" dirty="0" smtClean="0"/>
              <a:t> </a:t>
            </a:r>
            <a:r>
              <a:rPr lang="en-US" dirty="0" err="1" smtClean="0"/>
              <a:t>perempuan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pemberdayaan</a:t>
            </a:r>
            <a:r>
              <a:rPr lang="en-US" dirty="0" smtClean="0"/>
              <a:t> </a:t>
            </a:r>
            <a:r>
              <a:rPr lang="en-US" dirty="0" err="1" smtClean="0"/>
              <a:t>perempuan</a:t>
            </a:r>
            <a:r>
              <a:rPr lang="en-US" dirty="0" smtClean="0"/>
              <a:t> agar </a:t>
            </a:r>
            <a:r>
              <a:rPr lang="en-US" dirty="0" err="1" smtClean="0"/>
              <a:t>menjadi</a:t>
            </a:r>
            <a:r>
              <a:rPr lang="en-US" dirty="0" smtClean="0"/>
              <a:t> </a:t>
            </a:r>
            <a:r>
              <a:rPr lang="en-US" dirty="0" err="1" smtClean="0"/>
              <a:t>lebih</a:t>
            </a:r>
            <a:r>
              <a:rPr lang="en-US" dirty="0" smtClean="0"/>
              <a:t> </a:t>
            </a:r>
            <a:r>
              <a:rPr lang="en-US" dirty="0" err="1" smtClean="0"/>
              <a:t>progesif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mecapai</a:t>
            </a:r>
            <a:r>
              <a:rPr lang="en-US" dirty="0" smtClean="0"/>
              <a:t> </a:t>
            </a:r>
            <a:r>
              <a:rPr lang="en-US" dirty="0" err="1" smtClean="0"/>
              <a:t>keadilan</a:t>
            </a:r>
            <a:r>
              <a:rPr lang="en-US" dirty="0" smtClean="0"/>
              <a:t> gender </a:t>
            </a:r>
            <a:endParaRPr dirty="0"/>
          </a:p>
        </p:txBody>
      </p:sp>
      <p:sp>
        <p:nvSpPr>
          <p:cNvPr id="100" name="Google Shape;100;p18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50273" y="422564"/>
            <a:ext cx="21613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>
                <a:latin typeface="Karla Regular" panose="020B0604020202020204" charset="0"/>
              </a:rPr>
              <a:t>Gambaran</a:t>
            </a:r>
            <a:r>
              <a:rPr lang="en-US" sz="2800" b="1" dirty="0" smtClean="0">
                <a:latin typeface="Karla Regular" panose="020B0604020202020204" charset="0"/>
              </a:rPr>
              <a:t> </a:t>
            </a:r>
            <a:r>
              <a:rPr lang="en-US" sz="2800" b="1" dirty="0" err="1" smtClean="0">
                <a:latin typeface="Karla Regular" panose="020B0604020202020204" charset="0"/>
              </a:rPr>
              <a:t>umum</a:t>
            </a:r>
            <a:r>
              <a:rPr lang="en-US" sz="2800" b="1" dirty="0" smtClean="0">
                <a:latin typeface="Karla Regular" panose="020B0604020202020204" charset="0"/>
              </a:rPr>
              <a:t> </a:t>
            </a:r>
            <a:endParaRPr lang="en-US" sz="2800" b="1" dirty="0">
              <a:latin typeface="Karla Regular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l="33980"/>
          <a:stretch/>
        </p:blipFill>
        <p:spPr>
          <a:xfrm>
            <a:off x="4351484" y="499009"/>
            <a:ext cx="5162599" cy="5223498"/>
          </a:xfrm>
          <a:custGeom>
            <a:avLst/>
            <a:gdLst/>
            <a:ahLst/>
            <a:cxnLst/>
            <a:rect l="l" t="t" r="r" b="b"/>
            <a:pathLst>
              <a:path w="20675" h="21114" extrusionOk="0">
                <a:moveTo>
                  <a:pt x="12541" y="2"/>
                </a:moveTo>
                <a:cubicBezTo>
                  <a:pt x="11005" y="50"/>
                  <a:pt x="9210" y="907"/>
                  <a:pt x="6517" y="2189"/>
                </a:cubicBezTo>
                <a:cubicBezTo>
                  <a:pt x="2926" y="3898"/>
                  <a:pt x="927" y="4853"/>
                  <a:pt x="232" y="6805"/>
                </a:cubicBezTo>
                <a:cubicBezTo>
                  <a:pt x="-463" y="8757"/>
                  <a:pt x="468" y="10793"/>
                  <a:pt x="2143" y="14457"/>
                </a:cubicBezTo>
                <a:cubicBezTo>
                  <a:pt x="3819" y="18120"/>
                  <a:pt x="4751" y="20166"/>
                  <a:pt x="6662" y="20876"/>
                </a:cubicBezTo>
                <a:cubicBezTo>
                  <a:pt x="8573" y="21586"/>
                  <a:pt x="10566" y="20642"/>
                  <a:pt x="14157" y="18932"/>
                </a:cubicBezTo>
                <a:cubicBezTo>
                  <a:pt x="17747" y="17221"/>
                  <a:pt x="19747" y="16267"/>
                  <a:pt x="20442" y="14315"/>
                </a:cubicBezTo>
                <a:cubicBezTo>
                  <a:pt x="21137" y="12364"/>
                  <a:pt x="20207" y="10327"/>
                  <a:pt x="18531" y="6664"/>
                </a:cubicBezTo>
                <a:cubicBezTo>
                  <a:pt x="16854" y="3000"/>
                  <a:pt x="15923" y="949"/>
                  <a:pt x="14012" y="239"/>
                </a:cubicBezTo>
                <a:cubicBezTo>
                  <a:pt x="13535" y="62"/>
                  <a:pt x="13053" y="-14"/>
                  <a:pt x="12541" y="2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563987" y="129651"/>
            <a:ext cx="4239300" cy="48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Tujuan</a:t>
            </a:r>
            <a:r>
              <a:rPr lang="en-US" dirty="0" smtClean="0"/>
              <a:t> </a:t>
            </a:r>
            <a:r>
              <a:rPr lang="en-US" dirty="0" err="1" smtClean="0"/>
              <a:t>pokok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fungsi</a:t>
            </a:r>
            <a:endParaRPr dirty="0"/>
          </a:p>
        </p:txBody>
      </p:sp>
      <p:sp>
        <p:nvSpPr>
          <p:cNvPr id="150" name="Google Shape;150;p23"/>
          <p:cNvSpPr txBox="1">
            <a:spLocks noGrp="1"/>
          </p:cNvSpPr>
          <p:nvPr>
            <p:ph type="body" idx="1"/>
          </p:nvPr>
        </p:nvSpPr>
        <p:spPr>
          <a:xfrm>
            <a:off x="965882" y="1134929"/>
            <a:ext cx="5966901" cy="203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01600" indent="0">
              <a:buNone/>
            </a:pP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spektrum</a:t>
            </a:r>
            <a:r>
              <a:rPr lang="en-US" dirty="0"/>
              <a:t> </a:t>
            </a:r>
            <a:r>
              <a:rPr lang="en-US" dirty="0" err="1"/>
              <a:t>pergerakan</a:t>
            </a:r>
            <a:r>
              <a:rPr lang="en-US" dirty="0"/>
              <a:t> </a:t>
            </a:r>
            <a:r>
              <a:rPr lang="en-US" dirty="0" smtClean="0"/>
              <a:t>EM UB 2021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/>
              <a:t>lingkup</a:t>
            </a:r>
            <a:r>
              <a:rPr lang="en-US" dirty="0"/>
              <a:t> </a:t>
            </a:r>
            <a:r>
              <a:rPr lang="en-US" dirty="0" err="1" smtClean="0"/>
              <a:t>pemberdayaan</a:t>
            </a:r>
            <a:r>
              <a:rPr lang="en-US" dirty="0" smtClean="0"/>
              <a:t> </a:t>
            </a:r>
            <a:r>
              <a:rPr lang="en-US" dirty="0" err="1" smtClean="0"/>
              <a:t>perempuan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endParaRPr lang="en-US" dirty="0"/>
          </a:p>
          <a:p>
            <a:pPr marL="101600" indent="0">
              <a:buNone/>
            </a:pP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pengkajian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pengawalan</a:t>
            </a:r>
            <a:r>
              <a:rPr lang="en-US" dirty="0"/>
              <a:t> </a:t>
            </a:r>
            <a:r>
              <a:rPr lang="en-US" dirty="0" err="1"/>
              <a:t>isu-isu</a:t>
            </a:r>
            <a:r>
              <a:rPr lang="en-US" dirty="0"/>
              <a:t> </a:t>
            </a:r>
            <a:r>
              <a:rPr lang="en-US" dirty="0" err="1" smtClean="0"/>
              <a:t>strategis</a:t>
            </a:r>
            <a:r>
              <a:rPr lang="en-US" dirty="0"/>
              <a:t> </a:t>
            </a:r>
            <a:r>
              <a:rPr lang="pt-BR" dirty="0" smtClean="0"/>
              <a:t>dalam tingkat </a:t>
            </a:r>
            <a:r>
              <a:rPr lang="pt-BR" dirty="0"/>
              <a:t>Universitas Brawijaya, regional, </a:t>
            </a:r>
            <a:r>
              <a:rPr lang="pt-BR" dirty="0" smtClean="0"/>
              <a:t>nasional,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/>
              <a:t>bahkan</a:t>
            </a:r>
            <a:r>
              <a:rPr lang="en-US" dirty="0"/>
              <a:t> </a:t>
            </a:r>
            <a:r>
              <a:rPr lang="en-US" dirty="0" err="1"/>
              <a:t>internasional</a:t>
            </a:r>
            <a:r>
              <a:rPr lang="en-US" dirty="0" smtClean="0"/>
              <a:t>.</a:t>
            </a:r>
          </a:p>
        </p:txBody>
      </p:sp>
      <p:sp>
        <p:nvSpPr>
          <p:cNvPr id="151" name="Google Shape;151;p23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l="47168" t="8637" r="1403" b="23560"/>
          <a:stretch/>
        </p:blipFill>
        <p:spPr>
          <a:xfrm>
            <a:off x="4660091" y="0"/>
            <a:ext cx="4423306" cy="4164772"/>
          </a:xfrm>
          <a:custGeom>
            <a:avLst/>
            <a:gdLst/>
            <a:ahLst/>
            <a:cxnLst/>
            <a:rect l="l" t="t" r="r" b="b"/>
            <a:pathLst>
              <a:path w="20674" h="21096" extrusionOk="0">
                <a:moveTo>
                  <a:pt x="5071" y="0"/>
                </a:moveTo>
                <a:cubicBezTo>
                  <a:pt x="4077" y="1153"/>
                  <a:pt x="3282" y="3014"/>
                  <a:pt x="2142" y="5678"/>
                </a:cubicBezTo>
                <a:cubicBezTo>
                  <a:pt x="468" y="9588"/>
                  <a:pt x="-463" y="11762"/>
                  <a:pt x="233" y="13843"/>
                </a:cubicBezTo>
                <a:cubicBezTo>
                  <a:pt x="928" y="15925"/>
                  <a:pt x="2924" y="16940"/>
                  <a:pt x="6515" y="18764"/>
                </a:cubicBezTo>
                <a:cubicBezTo>
                  <a:pt x="10105" y="20588"/>
                  <a:pt x="12105" y="21600"/>
                  <a:pt x="14012" y="20843"/>
                </a:cubicBezTo>
                <a:cubicBezTo>
                  <a:pt x="15919" y="20086"/>
                  <a:pt x="16855" y="17911"/>
                  <a:pt x="18529" y="14000"/>
                </a:cubicBezTo>
                <a:cubicBezTo>
                  <a:pt x="20203" y="10089"/>
                  <a:pt x="21137" y="7915"/>
                  <a:pt x="20443" y="5834"/>
                </a:cubicBezTo>
                <a:cubicBezTo>
                  <a:pt x="19749" y="3753"/>
                  <a:pt x="17748" y="2738"/>
                  <a:pt x="14156" y="913"/>
                </a:cubicBezTo>
                <a:cubicBezTo>
                  <a:pt x="13500" y="577"/>
                  <a:pt x="12898" y="273"/>
                  <a:pt x="12340" y="0"/>
                </a:cubicBezTo>
                <a:lnTo>
                  <a:pt x="5071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85" name="Google Shape;85;p16"/>
          <p:cNvSpPr txBox="1">
            <a:spLocks noGrp="1"/>
          </p:cNvSpPr>
          <p:nvPr>
            <p:ph type="ctrTitle" idx="4294967295"/>
          </p:nvPr>
        </p:nvSpPr>
        <p:spPr>
          <a:xfrm>
            <a:off x="353291" y="78262"/>
            <a:ext cx="4306800" cy="149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dirty="0" err="1" smtClean="0"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rPr>
              <a:t>Tujuan</a:t>
            </a:r>
            <a:r>
              <a:rPr lang="en-US" sz="8000" b="0" dirty="0" smtClean="0">
                <a:latin typeface="Encode Sans Semi Condensed SemiBold"/>
                <a:ea typeface="Encode Sans Semi Condensed SemiBold"/>
                <a:cs typeface="Encode Sans Semi Condensed SemiBold"/>
                <a:sym typeface="Encode Sans Semi Condensed SemiBold"/>
              </a:rPr>
              <a:t> </a:t>
            </a:r>
            <a:endParaRPr sz="8000" b="0" dirty="0">
              <a:latin typeface="Encode Sans Semi Condensed SemiBold"/>
              <a:ea typeface="Encode Sans Semi Condensed SemiBold"/>
              <a:cs typeface="Encode Sans Semi Condensed SemiBold"/>
              <a:sym typeface="Encode Sans Semi Condensed SemiBold"/>
            </a:endParaRPr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4294967295"/>
          </p:nvPr>
        </p:nvSpPr>
        <p:spPr>
          <a:xfrm>
            <a:off x="353291" y="1688671"/>
            <a:ext cx="3602292" cy="311192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01600" indent="0">
              <a:buNone/>
            </a:pPr>
            <a:r>
              <a:rPr lang="en-US" sz="1800" dirty="0" smtClean="0"/>
              <a:t>Unit </a:t>
            </a:r>
            <a:r>
              <a:rPr lang="en-US" sz="1800" dirty="0" err="1"/>
              <a:t>pemberdayaan</a:t>
            </a:r>
            <a:r>
              <a:rPr lang="en-US" sz="1800" dirty="0"/>
              <a:t> </a:t>
            </a:r>
            <a:r>
              <a:rPr lang="en-US" sz="1800" dirty="0" err="1"/>
              <a:t>perempuan</a:t>
            </a:r>
            <a:r>
              <a:rPr lang="en-US" sz="1800" dirty="0"/>
              <a:t> </a:t>
            </a:r>
            <a:r>
              <a:rPr lang="en-US" sz="1800" dirty="0" err="1"/>
              <a:t>progesif</a:t>
            </a:r>
            <a:r>
              <a:rPr lang="en-US" sz="1800" dirty="0"/>
              <a:t> </a:t>
            </a:r>
            <a:r>
              <a:rPr lang="en-US" sz="1800" dirty="0" err="1"/>
              <a:t>menjalankan</a:t>
            </a:r>
            <a:r>
              <a:rPr lang="en-US" sz="1800" dirty="0"/>
              <a:t> </a:t>
            </a:r>
            <a:r>
              <a:rPr lang="en-US" sz="1800" dirty="0" err="1"/>
              <a:t>fungsi</a:t>
            </a:r>
            <a:r>
              <a:rPr lang="en-US" sz="1800" dirty="0"/>
              <a:t> </a:t>
            </a:r>
            <a:r>
              <a:rPr lang="en-US" sz="1800" dirty="0" err="1" smtClean="0"/>
              <a:t>pergerakan</a:t>
            </a:r>
            <a:r>
              <a:rPr lang="en-US" sz="1800" dirty="0" smtClean="0"/>
              <a:t> yang </a:t>
            </a:r>
            <a:r>
              <a:rPr lang="en-US" sz="1800" dirty="0" err="1"/>
              <a:t>kolaboratif</a:t>
            </a:r>
            <a:r>
              <a:rPr lang="en-US" sz="1800" dirty="0"/>
              <a:t> </a:t>
            </a:r>
            <a:r>
              <a:rPr lang="en-US" sz="1800" dirty="0" err="1"/>
              <a:t>untuk</a:t>
            </a:r>
            <a:r>
              <a:rPr lang="en-US" sz="1800" dirty="0"/>
              <a:t> </a:t>
            </a:r>
            <a:r>
              <a:rPr lang="en-US" sz="1800" dirty="0" err="1"/>
              <a:t>mahasiswa</a:t>
            </a:r>
            <a:r>
              <a:rPr lang="en-US" sz="1800" dirty="0"/>
              <a:t> </a:t>
            </a:r>
            <a:r>
              <a:rPr lang="en-US" sz="1800" dirty="0" err="1"/>
              <a:t>Universitas</a:t>
            </a:r>
            <a:r>
              <a:rPr lang="en-US" sz="1800" dirty="0"/>
              <a:t> </a:t>
            </a:r>
            <a:r>
              <a:rPr lang="en-US" sz="1800" dirty="0" err="1"/>
              <a:t>Brawijaya</a:t>
            </a:r>
            <a:r>
              <a:rPr lang="en-US" sz="1800" dirty="0"/>
              <a:t> </a:t>
            </a:r>
            <a:r>
              <a:rPr lang="en-US" sz="1800" dirty="0" err="1"/>
              <a:t>secara</a:t>
            </a:r>
            <a:r>
              <a:rPr lang="en-US" sz="1800" dirty="0"/>
              <a:t> </a:t>
            </a:r>
            <a:r>
              <a:rPr lang="en-US" sz="1800" dirty="0" err="1"/>
              <a:t>aspiratif</a:t>
            </a:r>
            <a:r>
              <a:rPr lang="en-US" sz="1800" dirty="0"/>
              <a:t>, </a:t>
            </a:r>
            <a:r>
              <a:rPr lang="en-US" sz="1800" dirty="0" err="1"/>
              <a:t>inklusif</a:t>
            </a:r>
            <a:r>
              <a:rPr lang="en-US" sz="1800" dirty="0"/>
              <a:t>, </a:t>
            </a:r>
            <a:r>
              <a:rPr lang="en-US" sz="1800" dirty="0" err="1"/>
              <a:t>dan</a:t>
            </a:r>
            <a:r>
              <a:rPr lang="en-US" sz="1800" dirty="0"/>
              <a:t> </a:t>
            </a:r>
            <a:r>
              <a:rPr lang="en-US" sz="1800" dirty="0" err="1"/>
              <a:t>adaptif</a:t>
            </a:r>
            <a:r>
              <a:rPr lang="en-US" sz="1800" dirty="0"/>
              <a:t> </a:t>
            </a:r>
            <a:r>
              <a:rPr lang="en-US" sz="1800" dirty="0" err="1"/>
              <a:t>dengan</a:t>
            </a:r>
            <a:r>
              <a:rPr lang="en-US" sz="1800" dirty="0"/>
              <a:t> </a:t>
            </a:r>
            <a:r>
              <a:rPr lang="en-US" sz="1800" dirty="0" err="1"/>
              <a:t>pendekatan</a:t>
            </a:r>
            <a:r>
              <a:rPr lang="en-US" sz="1800" dirty="0"/>
              <a:t> </a:t>
            </a:r>
            <a:r>
              <a:rPr lang="en-US" sz="1800" dirty="0" err="1"/>
              <a:t>apresiatif</a:t>
            </a:r>
            <a:r>
              <a:rPr lang="en-US" sz="1800" dirty="0"/>
              <a:t> </a:t>
            </a:r>
            <a:r>
              <a:rPr lang="en-US" sz="1800" dirty="0" err="1"/>
              <a:t>untuk</a:t>
            </a:r>
            <a:r>
              <a:rPr lang="en-US" sz="1800" dirty="0"/>
              <a:t> </a:t>
            </a:r>
            <a:r>
              <a:rPr lang="en-US" sz="1800" dirty="0" err="1"/>
              <a:t>memberikan</a:t>
            </a:r>
            <a:r>
              <a:rPr lang="en-US" sz="1800" dirty="0"/>
              <a:t> </a:t>
            </a:r>
            <a:r>
              <a:rPr lang="en-US" sz="1800" dirty="0" err="1"/>
              <a:t>manfaat</a:t>
            </a:r>
            <a:r>
              <a:rPr lang="en-US" sz="1800" dirty="0"/>
              <a:t> </a:t>
            </a:r>
            <a:r>
              <a:rPr lang="en-US" sz="1800" dirty="0" err="1"/>
              <a:t>bagi</a:t>
            </a:r>
            <a:r>
              <a:rPr lang="en-US" sz="1800" dirty="0"/>
              <a:t> </a:t>
            </a:r>
            <a:r>
              <a:rPr lang="en-US" sz="1800" dirty="0" err="1"/>
              <a:t>seluruh</a:t>
            </a:r>
            <a:r>
              <a:rPr lang="en-US" sz="1800" dirty="0"/>
              <a:t> </a:t>
            </a:r>
            <a:r>
              <a:rPr lang="en-US" sz="1800" dirty="0" err="1" smtClean="0"/>
              <a:t>mahasiswa</a:t>
            </a:r>
            <a:r>
              <a:rPr lang="en-US" sz="1800" dirty="0" smtClean="0"/>
              <a:t> UB, UB, </a:t>
            </a:r>
            <a:r>
              <a:rPr lang="en-US" sz="1800" dirty="0" err="1"/>
              <a:t>dan</a:t>
            </a:r>
            <a:r>
              <a:rPr lang="en-US" sz="1800" dirty="0"/>
              <a:t> Indonesia.</a:t>
            </a:r>
          </a:p>
          <a:p>
            <a:pPr marL="101600" indent="0">
              <a:buNone/>
            </a:pPr>
            <a:endParaRPr sz="1800" b="1" dirty="0"/>
          </a:p>
        </p:txBody>
      </p:sp>
      <p:sp>
        <p:nvSpPr>
          <p:cNvPr id="87" name="Google Shape;87;p16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588816" y="523251"/>
            <a:ext cx="2080173" cy="67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err="1" smtClean="0"/>
              <a:t>Strategi</a:t>
            </a:r>
            <a:r>
              <a:rPr lang="en-US" sz="4400" dirty="0" smtClean="0"/>
              <a:t> </a:t>
            </a:r>
            <a:endParaRPr sz="4400" dirty="0"/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1"/>
          </p:nvPr>
        </p:nvSpPr>
        <p:spPr>
          <a:xfrm>
            <a:off x="2847109" y="1013114"/>
            <a:ext cx="5735782" cy="337358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2700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12700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1. </a:t>
            </a:r>
            <a:r>
              <a:rPr lang="en-US" dirty="0" err="1" smtClean="0">
                <a:solidFill>
                  <a:schemeClr val="tx1"/>
                </a:solidFill>
              </a:rPr>
              <a:t>Mengawal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isu-isu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keperempuanan</a:t>
            </a:r>
            <a:r>
              <a:rPr lang="en-US" dirty="0">
                <a:solidFill>
                  <a:schemeClr val="tx1"/>
                </a:solidFill>
              </a:rPr>
              <a:t> di internal </a:t>
            </a:r>
            <a:r>
              <a:rPr lang="en-US" dirty="0" err="1">
                <a:solidFill>
                  <a:schemeClr val="tx1"/>
                </a:solidFill>
              </a:rPr>
              <a:t>dan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eksternal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kampus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127000" indent="0">
              <a:buNone/>
            </a:pPr>
            <a:r>
              <a:rPr lang="sv-SE" dirty="0" smtClean="0">
                <a:solidFill>
                  <a:schemeClr val="tx1"/>
                </a:solidFill>
              </a:rPr>
              <a:t>2. Menjadi </a:t>
            </a:r>
            <a:r>
              <a:rPr lang="sv-SE" dirty="0">
                <a:solidFill>
                  <a:schemeClr val="tx1"/>
                </a:solidFill>
              </a:rPr>
              <a:t>fasilitator dalam pergerakan perempuan di internal dan eksternal kampus </a:t>
            </a:r>
          </a:p>
          <a:p>
            <a:pPr marL="12700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3. </a:t>
            </a:r>
            <a:r>
              <a:rPr lang="en-US" dirty="0" err="1" smtClean="0">
                <a:solidFill>
                  <a:schemeClr val="tx1"/>
                </a:solidFill>
              </a:rPr>
              <a:t>Optimalisasi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peran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perempuan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12700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4. </a:t>
            </a:r>
            <a:r>
              <a:rPr lang="en-US" dirty="0" err="1" smtClean="0">
                <a:solidFill>
                  <a:schemeClr val="tx1"/>
                </a:solidFill>
              </a:rPr>
              <a:t>Membangun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relasi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dengan</a:t>
            </a:r>
            <a:r>
              <a:rPr lang="en-US" dirty="0">
                <a:solidFill>
                  <a:schemeClr val="tx1"/>
                </a:solidFill>
              </a:rPr>
              <a:t> stakeholder </a:t>
            </a:r>
            <a:r>
              <a:rPr lang="en-US" dirty="0" err="1">
                <a:solidFill>
                  <a:schemeClr val="tx1"/>
                </a:solidFill>
              </a:rPr>
              <a:t>atau</a:t>
            </a:r>
            <a:r>
              <a:rPr lang="en-US" dirty="0">
                <a:solidFill>
                  <a:schemeClr val="tx1"/>
                </a:solidFill>
              </a:rPr>
              <a:t> LSM </a:t>
            </a:r>
            <a:r>
              <a:rPr lang="en-US" dirty="0" err="1">
                <a:solidFill>
                  <a:schemeClr val="tx1"/>
                </a:solidFill>
              </a:rPr>
              <a:t>terkait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12700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5. </a:t>
            </a:r>
            <a:r>
              <a:rPr lang="en-US" dirty="0" err="1" smtClean="0">
                <a:solidFill>
                  <a:schemeClr val="tx1"/>
                </a:solidFill>
              </a:rPr>
              <a:t>Optimalisasi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advokasi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pencerdasan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kepada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mahasiswi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Universitas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Brawijaya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pPr marL="12700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6. </a:t>
            </a:r>
            <a:r>
              <a:rPr lang="en-US" dirty="0" err="1" smtClean="0">
                <a:solidFill>
                  <a:schemeClr val="tx1"/>
                </a:solidFill>
              </a:rPr>
              <a:t>Meningkatkan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keaktifan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kesigapan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mahasiswa</a:t>
            </a:r>
            <a:r>
              <a:rPr lang="en-US" dirty="0">
                <a:solidFill>
                  <a:schemeClr val="tx1"/>
                </a:solidFill>
              </a:rPr>
              <a:t> UB </a:t>
            </a:r>
            <a:r>
              <a:rPr lang="en-US" dirty="0" err="1">
                <a:solidFill>
                  <a:schemeClr val="tx1"/>
                </a:solidFill>
              </a:rPr>
              <a:t>dalam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setiap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aksi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tidak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terduga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atau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insidental</a:t>
            </a:r>
            <a:r>
              <a:rPr lang="en-US" dirty="0">
                <a:solidFill>
                  <a:schemeClr val="tx1"/>
                </a:solidFill>
              </a:rPr>
              <a:t> yang </a:t>
            </a:r>
            <a:r>
              <a:rPr lang="en-US" dirty="0" err="1">
                <a:solidFill>
                  <a:schemeClr val="tx1"/>
                </a:solidFill>
              </a:rPr>
              <a:t>diadakan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oleh</a:t>
            </a:r>
            <a:r>
              <a:rPr lang="en-US" dirty="0">
                <a:solidFill>
                  <a:schemeClr val="tx1"/>
                </a:solidFill>
              </a:rPr>
              <a:t> EM UB, FPB BEM SI, </a:t>
            </a:r>
            <a:r>
              <a:rPr lang="en-US" dirty="0" err="1">
                <a:solidFill>
                  <a:schemeClr val="tx1"/>
                </a:solidFill>
              </a:rPr>
              <a:t>maupun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lembaga-lembaga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terkait</a:t>
            </a:r>
            <a:r>
              <a:rPr lang="en-US" dirty="0">
                <a:solidFill>
                  <a:schemeClr val="tx1"/>
                </a:solidFill>
              </a:rPr>
              <a:t>. </a:t>
            </a:r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ctrTitle"/>
          </p:nvPr>
        </p:nvSpPr>
        <p:spPr>
          <a:xfrm>
            <a:off x="3422975" y="2718475"/>
            <a:ext cx="50352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Kajian</a:t>
            </a:r>
            <a:r>
              <a:rPr lang="en-US" dirty="0" smtClean="0"/>
              <a:t> </a:t>
            </a:r>
            <a:endParaRPr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1"/>
          </p:nvPr>
        </p:nvSpPr>
        <p:spPr>
          <a:xfrm>
            <a:off x="3422975" y="3883175"/>
            <a:ext cx="5035200" cy="34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 smtClean="0"/>
              <a:t>Unit </a:t>
            </a:r>
            <a:r>
              <a:rPr lang="en-US" dirty="0" err="1" smtClean="0"/>
              <a:t>pemberdayaan</a:t>
            </a:r>
            <a:r>
              <a:rPr lang="en-US" dirty="0" smtClean="0"/>
              <a:t> </a:t>
            </a:r>
            <a:r>
              <a:rPr lang="en-US" dirty="0" err="1" smtClean="0"/>
              <a:t>perempuan</a:t>
            </a:r>
            <a:r>
              <a:rPr lang="en-US" dirty="0" smtClean="0"/>
              <a:t> </a:t>
            </a:r>
            <a:r>
              <a:rPr lang="en-US" dirty="0" err="1" smtClean="0"/>
              <a:t>progesif</a:t>
            </a:r>
            <a:endParaRPr dirty="0"/>
          </a:p>
        </p:txBody>
      </p:sp>
      <p:sp>
        <p:nvSpPr>
          <p:cNvPr id="94" name="Google Shape;94;p17"/>
          <p:cNvSpPr/>
          <p:nvPr/>
        </p:nvSpPr>
        <p:spPr>
          <a:xfrm>
            <a:off x="1789899" y="1568299"/>
            <a:ext cx="1030250" cy="255159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Encode Sans Semi Condensed"/>
              </a:rPr>
              <a:t>1</a:t>
            </a:r>
            <a:endParaRPr b="1" i="0" dirty="0">
              <a:ln>
                <a:noFill/>
              </a:ln>
              <a:solidFill>
                <a:schemeClr val="lt1"/>
              </a:solidFill>
              <a:latin typeface="Encode Sans Semi Condense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>
            <a:spLocks noGrp="1"/>
          </p:cNvSpPr>
          <p:nvPr>
            <p:ph type="title"/>
          </p:nvPr>
        </p:nvSpPr>
        <p:spPr>
          <a:xfrm>
            <a:off x="554181" y="424295"/>
            <a:ext cx="999518" cy="67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Kajian</a:t>
            </a:r>
            <a:r>
              <a:rPr lang="en-US" dirty="0" smtClean="0"/>
              <a:t> </a:t>
            </a:r>
            <a:endParaRPr dirty="0"/>
          </a:p>
        </p:txBody>
      </p:sp>
      <p:sp>
        <p:nvSpPr>
          <p:cNvPr id="140" name="Google Shape;140;p22"/>
          <p:cNvSpPr txBox="1">
            <a:spLocks noGrp="1"/>
          </p:cNvSpPr>
          <p:nvPr>
            <p:ph type="body" idx="1"/>
          </p:nvPr>
        </p:nvSpPr>
        <p:spPr>
          <a:xfrm>
            <a:off x="401783" y="1098395"/>
            <a:ext cx="3304660" cy="241373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 smtClean="0"/>
              <a:t>Kajian</a:t>
            </a:r>
            <a:r>
              <a:rPr lang="en-US" b="1" dirty="0" smtClean="0"/>
              <a:t> </a:t>
            </a:r>
            <a:endParaRPr lang="en-US" dirty="0"/>
          </a:p>
          <a:p>
            <a:pPr marL="139700" indent="0">
              <a:buNone/>
            </a:pP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pengenalan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pemahaman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mahasiswa</a:t>
            </a:r>
            <a:r>
              <a:rPr lang="en-US" dirty="0"/>
              <a:t> UB </a:t>
            </a:r>
            <a:r>
              <a:rPr lang="en-US" dirty="0" err="1"/>
              <a:t>mengenai</a:t>
            </a:r>
            <a:r>
              <a:rPr lang="en-US" dirty="0"/>
              <a:t> </a:t>
            </a:r>
            <a:r>
              <a:rPr lang="en-US" dirty="0" err="1"/>
              <a:t>isu-isu</a:t>
            </a:r>
            <a:r>
              <a:rPr lang="en-US" dirty="0"/>
              <a:t> </a:t>
            </a:r>
            <a:r>
              <a:rPr lang="en-US" dirty="0" err="1"/>
              <a:t>keperempuanan</a:t>
            </a:r>
            <a:r>
              <a:rPr lang="en-US" dirty="0"/>
              <a:t> yang </a:t>
            </a:r>
            <a:r>
              <a:rPr lang="en-US" dirty="0" err="1"/>
              <a:t>sedang</a:t>
            </a:r>
            <a:r>
              <a:rPr lang="en-US" dirty="0"/>
              <a:t> </a:t>
            </a:r>
            <a:r>
              <a:rPr lang="en-US" dirty="0" err="1"/>
              <a:t>berkembang</a:t>
            </a:r>
            <a:r>
              <a:rPr lang="en-US" dirty="0"/>
              <a:t> di internal UB </a:t>
            </a:r>
            <a:r>
              <a:rPr lang="en-US" dirty="0" err="1"/>
              <a:t>maupun</a:t>
            </a:r>
            <a:r>
              <a:rPr lang="en-US" dirty="0"/>
              <a:t> di </a:t>
            </a:r>
            <a:r>
              <a:rPr lang="en-US" dirty="0" err="1"/>
              <a:t>luar</a:t>
            </a:r>
            <a:r>
              <a:rPr lang="en-US" dirty="0"/>
              <a:t> UB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 smtClean="0"/>
              <a:t>penyelesaiannya</a:t>
            </a:r>
            <a:r>
              <a:rPr lang="en-US" dirty="0"/>
              <a:t> </a:t>
            </a:r>
            <a:r>
              <a:rPr lang="en-US" dirty="0" err="1" smtClean="0"/>
              <a:t>dan</a:t>
            </a:r>
            <a:r>
              <a:rPr lang="en-US" dirty="0"/>
              <a:t> </a:t>
            </a:r>
            <a:r>
              <a:rPr lang="en-US" dirty="0" err="1"/>
              <a:t>m</a:t>
            </a:r>
            <a:r>
              <a:rPr lang="en-US" dirty="0" err="1" smtClean="0"/>
              <a:t>encerdaskan</a:t>
            </a:r>
            <a:r>
              <a:rPr lang="en-US" dirty="0" smtClean="0"/>
              <a:t> </a:t>
            </a:r>
            <a:r>
              <a:rPr lang="en-US" dirty="0" err="1"/>
              <a:t>mahasiswa</a:t>
            </a:r>
            <a:r>
              <a:rPr lang="en-US" dirty="0"/>
              <a:t> UB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ikut</a:t>
            </a:r>
            <a:r>
              <a:rPr lang="en-US" dirty="0"/>
              <a:t> </a:t>
            </a:r>
            <a:r>
              <a:rPr lang="en-US" dirty="0" err="1"/>
              <a:t>memikirkan</a:t>
            </a:r>
            <a:r>
              <a:rPr lang="en-US" dirty="0"/>
              <a:t> </a:t>
            </a:r>
            <a:r>
              <a:rPr lang="en-US" dirty="0" err="1"/>
              <a:t>solusi</a:t>
            </a:r>
            <a:r>
              <a:rPr lang="en-US" dirty="0"/>
              <a:t> </a:t>
            </a:r>
            <a:r>
              <a:rPr lang="en-US" dirty="0" err="1"/>
              <a:t>terbaik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isu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sudut</a:t>
            </a:r>
            <a:r>
              <a:rPr lang="en-US" dirty="0"/>
              <a:t> </a:t>
            </a:r>
            <a:r>
              <a:rPr lang="en-US" dirty="0" err="1"/>
              <a:t>pandang</a:t>
            </a:r>
            <a:r>
              <a:rPr lang="en-US" dirty="0"/>
              <a:t>. </a:t>
            </a:r>
          </a:p>
          <a:p>
            <a:pPr marL="139700" indent="0">
              <a:buNone/>
            </a:pPr>
            <a:endParaRPr lang="en-US" dirty="0"/>
          </a:p>
          <a:p>
            <a:pPr marL="0" indent="0">
              <a:buNone/>
            </a:pPr>
            <a:endParaRPr b="1" dirty="0"/>
          </a:p>
        </p:txBody>
      </p:sp>
      <p:sp>
        <p:nvSpPr>
          <p:cNvPr id="141" name="Google Shape;141;p22"/>
          <p:cNvSpPr txBox="1">
            <a:spLocks noGrp="1"/>
          </p:cNvSpPr>
          <p:nvPr>
            <p:ph type="body" idx="2"/>
          </p:nvPr>
        </p:nvSpPr>
        <p:spPr>
          <a:xfrm>
            <a:off x="3769906" y="1098395"/>
            <a:ext cx="2062628" cy="301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D</a:t>
            </a:r>
            <a:r>
              <a:rPr lang="en" b="1" dirty="0" smtClean="0"/>
              <a:t>ukungan solidaritas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U</a:t>
            </a:r>
            <a:r>
              <a:rPr lang="en" dirty="0" smtClean="0"/>
              <a:t>nit pemberdayaan progesif EM UB 2021 turut pemberikan dukungan solidarias untuk para penyintas </a:t>
            </a:r>
            <a:endParaRPr dirty="0"/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3"/>
          </p:nvPr>
        </p:nvSpPr>
        <p:spPr>
          <a:xfrm>
            <a:off x="6553933" y="3023745"/>
            <a:ext cx="1647222" cy="86078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/>
              <a:t>B</a:t>
            </a:r>
            <a:r>
              <a:rPr lang="en" b="1" dirty="0" smtClean="0"/>
              <a:t>edah buku/film </a:t>
            </a:r>
            <a:r>
              <a:rPr lang="en-US" dirty="0" err="1" smtClean="0"/>
              <a:t>Mengkaji</a:t>
            </a:r>
            <a:r>
              <a:rPr lang="en-US" dirty="0" smtClean="0"/>
              <a:t> </a:t>
            </a:r>
            <a:r>
              <a:rPr lang="en-US" dirty="0" err="1" smtClean="0"/>
              <a:t>sebuah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r>
              <a:rPr lang="en-US" dirty="0" smtClean="0"/>
              <a:t>/film </a:t>
            </a:r>
            <a:endParaRPr dirty="0"/>
          </a:p>
        </p:txBody>
      </p:sp>
      <p:sp>
        <p:nvSpPr>
          <p:cNvPr id="143" name="Google Shape;143;p22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6421581" y="1098395"/>
            <a:ext cx="191192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Karla Regular" panose="020B0604020202020204" charset="0"/>
              </a:rPr>
              <a:t>Karya</a:t>
            </a:r>
            <a:r>
              <a:rPr lang="en-US" b="1" dirty="0" smtClean="0">
                <a:latin typeface="Karla Regular" panose="020B0604020202020204" charset="0"/>
              </a:rPr>
              <a:t> </a:t>
            </a:r>
            <a:r>
              <a:rPr lang="en-US" b="1" dirty="0" err="1" smtClean="0">
                <a:latin typeface="Karla Regular" panose="020B0604020202020204" charset="0"/>
              </a:rPr>
              <a:t>brawijayans</a:t>
            </a:r>
            <a:endParaRPr lang="en-US" b="1" dirty="0" smtClean="0">
              <a:latin typeface="Karla Regular" panose="020B0604020202020204" charset="0"/>
            </a:endParaRPr>
          </a:p>
          <a:p>
            <a:r>
              <a:rPr lang="en-US" dirty="0" err="1">
                <a:latin typeface="Karla" panose="020B0604020202020204" charset="0"/>
              </a:rPr>
              <a:t>Meningkatkan</a:t>
            </a:r>
            <a:r>
              <a:rPr lang="en-US" dirty="0">
                <a:latin typeface="Karla" panose="020B0604020202020204" charset="0"/>
              </a:rPr>
              <a:t> </a:t>
            </a:r>
            <a:r>
              <a:rPr lang="en-US" dirty="0" err="1">
                <a:latin typeface="Karla" panose="020B0604020202020204" charset="0"/>
              </a:rPr>
              <a:t>kreatifitas</a:t>
            </a:r>
            <a:r>
              <a:rPr lang="en-US" dirty="0">
                <a:latin typeface="Karla" panose="020B0604020202020204" charset="0"/>
              </a:rPr>
              <a:t> </a:t>
            </a:r>
            <a:r>
              <a:rPr lang="en-US" dirty="0" err="1">
                <a:latin typeface="Karla" panose="020B0604020202020204" charset="0"/>
              </a:rPr>
              <a:t>mahasiswa</a:t>
            </a:r>
            <a:r>
              <a:rPr lang="en-US" dirty="0">
                <a:latin typeface="Karla" panose="020B0604020202020204" charset="0"/>
              </a:rPr>
              <a:t> </a:t>
            </a:r>
            <a:r>
              <a:rPr lang="en-US" dirty="0" err="1">
                <a:latin typeface="Karla" panose="020B0604020202020204" charset="0"/>
              </a:rPr>
              <a:t>melalui</a:t>
            </a:r>
            <a:r>
              <a:rPr lang="en-US" dirty="0">
                <a:latin typeface="Karla" panose="020B0604020202020204" charset="0"/>
              </a:rPr>
              <a:t> </a:t>
            </a:r>
            <a:r>
              <a:rPr lang="en-US" dirty="0" err="1">
                <a:latin typeface="Karla" panose="020B0604020202020204" charset="0"/>
              </a:rPr>
              <a:t>lomba-lomba</a:t>
            </a:r>
            <a:r>
              <a:rPr lang="en-US" dirty="0">
                <a:latin typeface="Karla" panose="020B0604020202020204" charset="0"/>
              </a:rPr>
              <a:t> yang </a:t>
            </a:r>
            <a:r>
              <a:rPr lang="en-US" dirty="0" err="1">
                <a:latin typeface="Karla" panose="020B0604020202020204" charset="0"/>
              </a:rPr>
              <a:t>diadakan</a:t>
            </a:r>
            <a:r>
              <a:rPr lang="en-US" dirty="0">
                <a:latin typeface="Karla" panose="020B0604020202020204" charset="0"/>
              </a:rPr>
              <a:t> </a:t>
            </a:r>
            <a:r>
              <a:rPr lang="en-US" dirty="0" err="1">
                <a:latin typeface="Karla" panose="020B0604020202020204" charset="0"/>
              </a:rPr>
              <a:t>seperti</a:t>
            </a:r>
            <a:r>
              <a:rPr lang="en-US" dirty="0">
                <a:latin typeface="Karla" panose="020B0604020202020204" charset="0"/>
              </a:rPr>
              <a:t> </a:t>
            </a:r>
            <a:r>
              <a:rPr lang="en-US" dirty="0" err="1">
                <a:latin typeface="Karla" panose="020B0604020202020204" charset="0"/>
              </a:rPr>
              <a:t>lomba</a:t>
            </a:r>
            <a:r>
              <a:rPr lang="en-US" dirty="0">
                <a:latin typeface="Karla" panose="020B0604020202020204" charset="0"/>
              </a:rPr>
              <a:t> </a:t>
            </a:r>
            <a:r>
              <a:rPr lang="en-US" dirty="0" err="1">
                <a:latin typeface="Karla" panose="020B0604020202020204" charset="0"/>
              </a:rPr>
              <a:t>esai</a:t>
            </a:r>
            <a:r>
              <a:rPr lang="en-US" dirty="0">
                <a:latin typeface="Karla" panose="020B0604020202020204" charset="0"/>
              </a:rPr>
              <a:t> </a:t>
            </a:r>
            <a:r>
              <a:rPr lang="en-US" dirty="0" err="1">
                <a:latin typeface="Karla" panose="020B0604020202020204" charset="0"/>
              </a:rPr>
              <a:t>maupun</a:t>
            </a:r>
            <a:r>
              <a:rPr lang="en-US" dirty="0">
                <a:latin typeface="Karla" panose="020B0604020202020204" charset="0"/>
              </a:rPr>
              <a:t> </a:t>
            </a:r>
            <a:r>
              <a:rPr lang="en-US" dirty="0" err="1">
                <a:latin typeface="Karla" panose="020B0604020202020204" charset="0"/>
              </a:rPr>
              <a:t>resensi</a:t>
            </a:r>
            <a:r>
              <a:rPr lang="en-US" dirty="0">
                <a:latin typeface="Karla" panose="020B0604020202020204" charset="0"/>
              </a:rPr>
              <a:t> </a:t>
            </a:r>
            <a:r>
              <a:rPr lang="en-US" dirty="0" err="1">
                <a:latin typeface="Karla" panose="020B0604020202020204" charset="0"/>
              </a:rPr>
              <a:t>buku</a:t>
            </a:r>
            <a:r>
              <a:rPr lang="en-US" dirty="0">
                <a:latin typeface="Karla" panose="020B0604020202020204" charset="0"/>
              </a:rPr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706442" y="2546195"/>
            <a:ext cx="218829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latin typeface="Karla Regular" panose="020B0604020202020204" charset="0"/>
              </a:rPr>
              <a:t>Revisi</a:t>
            </a:r>
            <a:r>
              <a:rPr lang="en-US" b="1" dirty="0" smtClean="0">
                <a:latin typeface="Karla Regular" panose="020B0604020202020204" charset="0"/>
              </a:rPr>
              <a:t> UU </a:t>
            </a:r>
            <a:r>
              <a:rPr lang="en-US" b="1" dirty="0" err="1" smtClean="0">
                <a:latin typeface="Karla Regular" panose="020B0604020202020204" charset="0"/>
              </a:rPr>
              <a:t>Rajabrawijaya</a:t>
            </a:r>
            <a:endParaRPr lang="en-US" b="1" dirty="0" smtClean="0">
              <a:latin typeface="Karla Regular" panose="020B0604020202020204" charset="0"/>
            </a:endParaRPr>
          </a:p>
          <a:p>
            <a:r>
              <a:rPr lang="en-US" dirty="0" err="1" smtClean="0">
                <a:latin typeface="Karla Regular" panose="020B0604020202020204" charset="0"/>
              </a:rPr>
              <a:t>Adanya</a:t>
            </a:r>
            <a:r>
              <a:rPr lang="en-US" dirty="0" smtClean="0">
                <a:latin typeface="Karla Regular" panose="020B0604020202020204" charset="0"/>
              </a:rPr>
              <a:t> </a:t>
            </a:r>
            <a:r>
              <a:rPr lang="en-US" dirty="0" err="1" smtClean="0">
                <a:latin typeface="Karla Regular" panose="020B0604020202020204" charset="0"/>
              </a:rPr>
              <a:t>uu</a:t>
            </a:r>
            <a:r>
              <a:rPr lang="en-US" dirty="0" smtClean="0">
                <a:latin typeface="Karla Regular" panose="020B0604020202020204" charset="0"/>
              </a:rPr>
              <a:t> yang </a:t>
            </a:r>
            <a:r>
              <a:rPr lang="en-US" dirty="0" err="1" smtClean="0">
                <a:latin typeface="Karla Regular" panose="020B0604020202020204" charset="0"/>
              </a:rPr>
              <a:t>mengatur</a:t>
            </a:r>
            <a:r>
              <a:rPr lang="en-US" dirty="0" smtClean="0">
                <a:latin typeface="Karla Regular" panose="020B0604020202020204" charset="0"/>
              </a:rPr>
              <a:t> </a:t>
            </a:r>
            <a:r>
              <a:rPr lang="en-US" dirty="0" err="1" smtClean="0">
                <a:latin typeface="Karla Regular" panose="020B0604020202020204" charset="0"/>
              </a:rPr>
              <a:t>bahwasannya</a:t>
            </a:r>
            <a:r>
              <a:rPr lang="en-US" dirty="0" smtClean="0">
                <a:latin typeface="Karla Regular" panose="020B0604020202020204" charset="0"/>
              </a:rPr>
              <a:t> </a:t>
            </a:r>
            <a:r>
              <a:rPr lang="en-US" dirty="0" err="1" smtClean="0">
                <a:latin typeface="Karla Regular" panose="020B0604020202020204" charset="0"/>
              </a:rPr>
              <a:t>jika</a:t>
            </a:r>
            <a:r>
              <a:rPr lang="en-US" dirty="0" smtClean="0">
                <a:latin typeface="Karla Regular" panose="020B0604020202020204" charset="0"/>
              </a:rPr>
              <a:t> </a:t>
            </a:r>
            <a:r>
              <a:rPr lang="en-US" dirty="0" err="1" smtClean="0">
                <a:latin typeface="Karla Regular" panose="020B0604020202020204" charset="0"/>
              </a:rPr>
              <a:t>ada</a:t>
            </a:r>
            <a:r>
              <a:rPr lang="en-US" dirty="0" smtClean="0">
                <a:latin typeface="Karla Regular" panose="020B0604020202020204" charset="0"/>
              </a:rPr>
              <a:t> </a:t>
            </a:r>
            <a:r>
              <a:rPr lang="en-US" dirty="0" err="1" smtClean="0">
                <a:latin typeface="Karla Regular" panose="020B0604020202020204" charset="0"/>
              </a:rPr>
              <a:t>panitia</a:t>
            </a:r>
            <a:r>
              <a:rPr lang="en-US" dirty="0" smtClean="0">
                <a:latin typeface="Karla Regular" panose="020B0604020202020204" charset="0"/>
              </a:rPr>
              <a:t> yang </a:t>
            </a:r>
            <a:r>
              <a:rPr lang="en-US" dirty="0" err="1" smtClean="0">
                <a:latin typeface="Karla Regular" panose="020B0604020202020204" charset="0"/>
              </a:rPr>
              <a:t>menjadi</a:t>
            </a:r>
            <a:r>
              <a:rPr lang="en-US" dirty="0" smtClean="0">
                <a:latin typeface="Karla Regular" panose="020B0604020202020204" charset="0"/>
              </a:rPr>
              <a:t> </a:t>
            </a:r>
            <a:r>
              <a:rPr lang="en-US" dirty="0" err="1" smtClean="0">
                <a:latin typeface="Karla Regular" panose="020B0604020202020204" charset="0"/>
              </a:rPr>
              <a:t>pelaku</a:t>
            </a:r>
            <a:r>
              <a:rPr lang="en-US" dirty="0" smtClean="0">
                <a:latin typeface="Karla Regular" panose="020B0604020202020204" charset="0"/>
              </a:rPr>
              <a:t> </a:t>
            </a:r>
            <a:r>
              <a:rPr lang="en-US" dirty="0" err="1" smtClean="0">
                <a:latin typeface="Karla Regular" panose="020B0604020202020204" charset="0"/>
              </a:rPr>
              <a:t>pelecehan</a:t>
            </a:r>
            <a:r>
              <a:rPr lang="en-US" dirty="0" smtClean="0">
                <a:latin typeface="Karla Regular" panose="020B0604020202020204" charset="0"/>
              </a:rPr>
              <a:t> </a:t>
            </a:r>
            <a:r>
              <a:rPr lang="en-US" dirty="0" err="1" smtClean="0">
                <a:latin typeface="Karla Regular" panose="020B0604020202020204" charset="0"/>
              </a:rPr>
              <a:t>seksual</a:t>
            </a:r>
            <a:r>
              <a:rPr lang="en-US" dirty="0" smtClean="0">
                <a:latin typeface="Karla Regular" panose="020B0604020202020204" charset="0"/>
              </a:rPr>
              <a:t> </a:t>
            </a:r>
            <a:r>
              <a:rPr lang="en-US" dirty="0" err="1" smtClean="0">
                <a:latin typeface="Karla Regular" panose="020B0604020202020204" charset="0"/>
              </a:rPr>
              <a:t>akan</a:t>
            </a:r>
            <a:r>
              <a:rPr lang="en-US" dirty="0" smtClean="0">
                <a:latin typeface="Karla Regular" panose="020B0604020202020204" charset="0"/>
              </a:rPr>
              <a:t> di </a:t>
            </a:r>
            <a:r>
              <a:rPr lang="en-US" dirty="0" err="1" smtClean="0">
                <a:latin typeface="Karla Regular" panose="020B0604020202020204" charset="0"/>
              </a:rPr>
              <a:t>beri</a:t>
            </a:r>
            <a:r>
              <a:rPr lang="en-US" dirty="0" smtClean="0">
                <a:latin typeface="Karla Regular" panose="020B0604020202020204" charset="0"/>
              </a:rPr>
              <a:t> </a:t>
            </a:r>
            <a:r>
              <a:rPr lang="en-US" dirty="0" err="1" smtClean="0">
                <a:latin typeface="Karla Regular" panose="020B0604020202020204" charset="0"/>
              </a:rPr>
              <a:t>sangsi</a:t>
            </a:r>
            <a:r>
              <a:rPr lang="en-US" dirty="0" smtClean="0">
                <a:latin typeface="Karla Regular" panose="020B0604020202020204" charset="0"/>
              </a:rPr>
              <a:t> yang </a:t>
            </a:r>
            <a:r>
              <a:rPr lang="en-US" dirty="0" err="1" smtClean="0">
                <a:latin typeface="Karla Regular" panose="020B0604020202020204" charset="0"/>
              </a:rPr>
              <a:t>seadil</a:t>
            </a:r>
            <a:r>
              <a:rPr lang="en-US" dirty="0" smtClean="0">
                <a:latin typeface="Karla Regular" panose="020B0604020202020204" charset="0"/>
              </a:rPr>
              <a:t> </a:t>
            </a:r>
            <a:r>
              <a:rPr lang="en-US" dirty="0" err="1" smtClean="0">
                <a:latin typeface="Karla Regular" panose="020B0604020202020204" charset="0"/>
              </a:rPr>
              <a:t>adilnya</a:t>
            </a:r>
            <a:r>
              <a:rPr lang="en-US" dirty="0" smtClean="0">
                <a:latin typeface="Karla Regular" panose="020B0604020202020204" charset="0"/>
              </a:rPr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53933" y="3782291"/>
            <a:ext cx="19025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Kontak</a:t>
            </a:r>
            <a:r>
              <a:rPr lang="en-US" dirty="0" smtClean="0"/>
              <a:t> </a:t>
            </a:r>
            <a:r>
              <a:rPr lang="en-US" dirty="0" err="1" smtClean="0"/>
              <a:t>aspirasi</a:t>
            </a:r>
            <a:r>
              <a:rPr lang="en-US" dirty="0" smtClean="0"/>
              <a:t> (KOAS)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0"/>
          <p:cNvSpPr txBox="1">
            <a:spLocks noGrp="1"/>
          </p:cNvSpPr>
          <p:nvPr>
            <p:ph type="title"/>
          </p:nvPr>
        </p:nvSpPr>
        <p:spPr>
          <a:xfrm>
            <a:off x="558600" y="514350"/>
            <a:ext cx="1326567" cy="81967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Timeline</a:t>
            </a:r>
            <a:br>
              <a:rPr lang="en" dirty="0" smtClean="0"/>
            </a:br>
            <a:r>
              <a:rPr lang="en" dirty="0" smtClean="0"/>
              <a:t>kajian</a:t>
            </a:r>
            <a:endParaRPr dirty="0"/>
          </a:p>
        </p:txBody>
      </p:sp>
      <p:sp>
        <p:nvSpPr>
          <p:cNvPr id="347" name="Google Shape;347;p40"/>
          <p:cNvSpPr txBox="1">
            <a:spLocks noGrp="1"/>
          </p:cNvSpPr>
          <p:nvPr>
            <p:ph type="sldNum" idx="12"/>
          </p:nvPr>
        </p:nvSpPr>
        <p:spPr>
          <a:xfrm>
            <a:off x="8456478" y="129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48" name="Google Shape;348;p40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NOV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49" name="Google Shape;349;p40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NOV</a:t>
            </a:r>
            <a:endParaRPr sz="100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0" name="Google Shape;350;p40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SEP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1" name="Google Shape;351;p40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AGT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2" name="Google Shape;352;p40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JULI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3" name="Google Shape;353;p40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JULI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4" name="Google Shape;354;p40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JUNI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5" name="Google Shape;355;p40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JUNI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6" name="Google Shape;356;p40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JUNI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7" name="Google Shape;357;p40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MEI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8" name="Google Shape;358;p40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MEI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9" name="Google Shape;359;p40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MEI</a:t>
            </a:r>
            <a:endParaRPr sz="10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0" name="Google Shape;360;p40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361" name="Google Shape;361;p40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2" name="Google Shape;362;p40"/>
          <p:cNvSpPr txBox="1"/>
          <p:nvPr/>
        </p:nvSpPr>
        <p:spPr>
          <a:xfrm>
            <a:off x="543765" y="1069795"/>
            <a:ext cx="1249500" cy="1314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Diskusi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paham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feminis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&amp; </a:t>
            </a:r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patriarki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internal P3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3" name="Google Shape;363;p40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4" name="Google Shape;364;p40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Diskusi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terbuka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: “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perempuan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pendidikan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”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5" name="Google Shape;365;p40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6" name="Google Shape;366;p40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Diskusi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terbuka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: “RUU PKS“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7" name="Google Shape;367;p40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8" name="Google Shape;368;p40"/>
          <p:cNvSpPr txBox="1"/>
          <p:nvPr/>
        </p:nvSpPr>
        <p:spPr>
          <a:xfrm>
            <a:off x="5071166" y="3580277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Bedah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buku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/ film 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69" name="Google Shape;369;p40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0" name="Google Shape;370;p40"/>
          <p:cNvSpPr txBox="1"/>
          <p:nvPr/>
        </p:nvSpPr>
        <p:spPr>
          <a:xfrm>
            <a:off x="5903865" y="1264060"/>
            <a:ext cx="1162577" cy="11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Diskusi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terbuka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: 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“KGBO </a:t>
            </a:r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dalam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ospek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”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1" name="Google Shape;371;p40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2" name="Google Shape;372;p40"/>
          <p:cNvSpPr txBox="1"/>
          <p:nvPr/>
        </p:nvSpPr>
        <p:spPr>
          <a:xfrm>
            <a:off x="7181445" y="1668101"/>
            <a:ext cx="1518372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Diskusi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terbuka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: “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perempuan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dalam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perpolitikan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kampus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”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3" name="Google Shape;373;p40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4" name="Google Shape;374;p40"/>
          <p:cNvSpPr txBox="1"/>
          <p:nvPr/>
        </p:nvSpPr>
        <p:spPr>
          <a:xfrm>
            <a:off x="943116" y="3648150"/>
            <a:ext cx="1262954" cy="912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Revisi</a:t>
            </a:r>
            <a:r>
              <a:rPr lang="en-US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UU </a:t>
            </a:r>
            <a:r>
              <a:rPr lang="en-US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Rajabrawijaya</a:t>
            </a:r>
            <a:endParaRPr lang="en-US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5" name="Google Shape;375;p40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6" name="Google Shape;376;p40"/>
          <p:cNvSpPr txBox="1"/>
          <p:nvPr/>
        </p:nvSpPr>
        <p:spPr>
          <a:xfrm>
            <a:off x="2354408" y="3655683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Diskusi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tertutup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: “RUU PKS”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7" name="Google Shape;377;p40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8" name="Google Shape;378;p40"/>
          <p:cNvSpPr txBox="1"/>
          <p:nvPr/>
        </p:nvSpPr>
        <p:spPr>
          <a:xfrm>
            <a:off x="3684804" y="3672673"/>
            <a:ext cx="1249500" cy="639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Diskusi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terbuka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: “6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bulan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pasca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pertor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no 70”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79" name="Google Shape;379;p40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0" name="Google Shape;380;p40"/>
          <p:cNvSpPr txBox="1"/>
          <p:nvPr/>
        </p:nvSpPr>
        <p:spPr>
          <a:xfrm>
            <a:off x="4668272" y="1584504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Diskusi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terbuka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: “</a:t>
            </a:r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Perempuan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&amp; </a:t>
            </a:r>
            <a:r>
              <a:rPr lang="en-US" sz="1200" dirty="0" err="1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teknologi</a:t>
            </a:r>
            <a:r>
              <a:rPr lang="en-US" sz="1200" dirty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”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81" name="Google Shape;381;p40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2" name="Google Shape;382;p40"/>
          <p:cNvSpPr txBox="1"/>
          <p:nvPr/>
        </p:nvSpPr>
        <p:spPr>
          <a:xfrm>
            <a:off x="6411230" y="3701476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Karya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2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brawijayans</a:t>
            </a:r>
            <a:r>
              <a:rPr lang="en-US" sz="12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sz="12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383" name="Google Shape;383;p40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4" name="Google Shape;384;p40"/>
          <p:cNvSpPr txBox="1"/>
          <p:nvPr/>
        </p:nvSpPr>
        <p:spPr>
          <a:xfrm>
            <a:off x="7807035" y="3703999"/>
            <a:ext cx="1046583" cy="912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Dukungan</a:t>
            </a:r>
            <a:r>
              <a:rPr lang="en-US" sz="11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1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solidaritas</a:t>
            </a:r>
            <a:r>
              <a:rPr lang="en-US" sz="11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1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perempuan</a:t>
            </a:r>
            <a:r>
              <a:rPr lang="en-US" sz="11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– </a:t>
            </a:r>
            <a:r>
              <a:rPr lang="en-US" sz="11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perempuan</a:t>
            </a:r>
            <a:r>
              <a:rPr lang="en-US" sz="11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yang </a:t>
            </a:r>
            <a:r>
              <a:rPr lang="en-US" sz="11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terlibat</a:t>
            </a:r>
            <a:r>
              <a:rPr lang="en-US" sz="11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1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dalam</a:t>
            </a:r>
            <a:r>
              <a:rPr lang="en-US" sz="1100" dirty="0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-US" sz="1100" dirty="0" err="1" smtClean="0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pencalonan</a:t>
            </a:r>
            <a:endParaRPr sz="1100" dirty="0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den template">
  <a:themeElements>
    <a:clrScheme name="Custom 347">
      <a:dk1>
        <a:srgbClr val="2E363D"/>
      </a:dk1>
      <a:lt1>
        <a:srgbClr val="FFFFFF"/>
      </a:lt1>
      <a:dk2>
        <a:srgbClr val="767E85"/>
      </a:dk2>
      <a:lt2>
        <a:srgbClr val="FBFBFB"/>
      </a:lt2>
      <a:accent1>
        <a:srgbClr val="F8E7D5"/>
      </a:accent1>
      <a:accent2>
        <a:srgbClr val="EBC7C1"/>
      </a:accent2>
      <a:accent3>
        <a:srgbClr val="E9F2F9"/>
      </a:accent3>
      <a:accent4>
        <a:srgbClr val="B5CFDA"/>
      </a:accent4>
      <a:accent5>
        <a:srgbClr val="EEEAEA"/>
      </a:accent5>
      <a:accent6>
        <a:srgbClr val="E3E9D3"/>
      </a:accent6>
      <a:hlink>
        <a:srgbClr val="2E363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2354</TotalTime>
  <Words>810</Words>
  <Application>Microsoft Office PowerPoint</Application>
  <PresentationFormat>On-screen Show (16:9)</PresentationFormat>
  <Paragraphs>214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Encode Sans Semi Condensed SemiBold</vt:lpstr>
      <vt:lpstr>Calibri</vt:lpstr>
      <vt:lpstr>Karla Regular</vt:lpstr>
      <vt:lpstr>Bahnschrift SemiBold</vt:lpstr>
      <vt:lpstr>Encode Sans Semi Condensed</vt:lpstr>
      <vt:lpstr>Arial</vt:lpstr>
      <vt:lpstr>Karla</vt:lpstr>
      <vt:lpstr>Iden template</vt:lpstr>
      <vt:lpstr>Grand design : Pemberdayaan Perempuan Progesif </vt:lpstr>
      <vt:lpstr>Curriculum Vitae </vt:lpstr>
      <vt:lpstr>PowerPoint Presentation</vt:lpstr>
      <vt:lpstr>Tujuan pokok dan fungsi</vt:lpstr>
      <vt:lpstr>Tujuan </vt:lpstr>
      <vt:lpstr>Strategi </vt:lpstr>
      <vt:lpstr>Kajian </vt:lpstr>
      <vt:lpstr>Kajian </vt:lpstr>
      <vt:lpstr>Timeline kajian</vt:lpstr>
      <vt:lpstr>Advokasi </vt:lpstr>
      <vt:lpstr>Advokasi </vt:lpstr>
      <vt:lpstr>Timeline advokasi </vt:lpstr>
      <vt:lpstr>Timeline advokasi </vt:lpstr>
      <vt:lpstr>Pemberdayaan </vt:lpstr>
      <vt:lpstr>PEMBERDAYAAN</vt:lpstr>
      <vt:lpstr>Timeline pemberdayaan </vt:lpstr>
      <vt:lpstr>Timeline pemberdayaan </vt:lpstr>
      <vt:lpstr>Big concept</vt:lpstr>
      <vt:lpstr>Inovasi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Grand design : Pemberdayaan Perempuan Progesif </dc:title>
  <cp:lastModifiedBy>Windows 10</cp:lastModifiedBy>
  <cp:revision>60</cp:revision>
  <dcterms:modified xsi:type="dcterms:W3CDTF">2021-04-17T06:36:24Z</dcterms:modified>
</cp:coreProperties>
</file>